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359" r:id="rId3"/>
    <p:sldId id="292" r:id="rId4"/>
    <p:sldId id="444" r:id="rId5"/>
    <p:sldId id="423" r:id="rId6"/>
    <p:sldId id="361" r:id="rId7"/>
    <p:sldId id="406" r:id="rId8"/>
    <p:sldId id="279" r:id="rId9"/>
    <p:sldId id="280" r:id="rId10"/>
    <p:sldId id="281" r:id="rId11"/>
    <p:sldId id="324" r:id="rId12"/>
    <p:sldId id="405" r:id="rId13"/>
    <p:sldId id="428" r:id="rId14"/>
    <p:sldId id="394" r:id="rId15"/>
    <p:sldId id="316" r:id="rId16"/>
    <p:sldId id="318" r:id="rId17"/>
    <p:sldId id="445" r:id="rId18"/>
    <p:sldId id="384" r:id="rId19"/>
    <p:sldId id="345" r:id="rId20"/>
    <p:sldId id="338" r:id="rId21"/>
    <p:sldId id="429" r:id="rId22"/>
    <p:sldId id="399" r:id="rId23"/>
    <p:sldId id="430" r:id="rId24"/>
    <p:sldId id="407" r:id="rId25"/>
    <p:sldId id="408" r:id="rId26"/>
    <p:sldId id="400" r:id="rId27"/>
    <p:sldId id="432" r:id="rId28"/>
    <p:sldId id="413" r:id="rId29"/>
    <p:sldId id="412" r:id="rId30"/>
    <p:sldId id="417" r:id="rId31"/>
    <p:sldId id="418" r:id="rId32"/>
    <p:sldId id="410" r:id="rId33"/>
    <p:sldId id="419" r:id="rId34"/>
    <p:sldId id="424" r:id="rId35"/>
    <p:sldId id="433" r:id="rId36"/>
    <p:sldId id="389" r:id="rId37"/>
    <p:sldId id="434" r:id="rId38"/>
    <p:sldId id="435" r:id="rId39"/>
    <p:sldId id="441" r:id="rId40"/>
    <p:sldId id="440" r:id="rId41"/>
    <p:sldId id="443" r:id="rId42"/>
    <p:sldId id="446" r:id="rId43"/>
    <p:sldId id="296" r:id="rId44"/>
    <p:sldId id="299" r:id="rId45"/>
    <p:sldId id="300" r:id="rId46"/>
    <p:sldId id="313" r:id="rId47"/>
    <p:sldId id="330" r:id="rId48"/>
    <p:sldId id="302" r:id="rId49"/>
    <p:sldId id="301" r:id="rId50"/>
    <p:sldId id="349" r:id="rId51"/>
    <p:sldId id="310" r:id="rId52"/>
    <p:sldId id="308" r:id="rId53"/>
    <p:sldId id="309" r:id="rId54"/>
    <p:sldId id="304" r:id="rId55"/>
    <p:sldId id="447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475" autoAdjust="0"/>
    <p:restoredTop sz="96356" autoAdjust="0"/>
  </p:normalViewPr>
  <p:slideViewPr>
    <p:cSldViewPr snapToGrid="0">
      <p:cViewPr varScale="1">
        <p:scale>
          <a:sx n="112" d="100"/>
          <a:sy n="112" d="100"/>
        </p:scale>
        <p:origin x="138" y="2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2CE2C-B656-4122-8EEA-238C62278DEF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05FF4-1422-401F-AB3B-D13B3F25A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92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D05FF4-1422-401F-AB3B-D13B3F25A5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33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https://medium.com/@atmabodha/pre-training-fine-tuning-and-in-context-learning-in-large-language-models-llms-dd483707b122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D05FF4-1422-401F-AB3B-D13B3F25A5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73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CD91F-8164-7D25-6116-940EB39F4D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4C476F-433F-F32C-4AF8-457B7CF5E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AC2E6-0E5F-CF4B-2025-873BD9105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F40D-6772-4784-9077-6DF345D68A6B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5C11F-47DE-F4E5-3A4C-A35E1B8AE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4E1A9-C404-1F02-38C3-61C12C3CF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50613-A106-4E67-893C-6A93E649C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10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1F7DC-79B2-32F7-C127-43492A8B8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FE7098-D042-3616-7C0E-473B654981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0B7FC-627B-E3C7-2218-A181370AD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F40D-6772-4784-9077-6DF345D68A6B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C0203-CB12-46BE-F2D6-463111532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6CAB2-58ED-1B8F-3CE0-FEB39EBBC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50613-A106-4E67-893C-6A93E649C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41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5C8753-F141-79EE-2F0A-230C6D200B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49446B-D177-CEDB-75FE-DF161455D5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4A43B-894E-5656-AA26-4BC971135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F40D-6772-4784-9077-6DF345D68A6B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59495-6430-4361-BA47-D2C6BFDCC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6BA90-E733-3125-CFE6-0A55FCEB2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50613-A106-4E67-893C-6A93E649C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7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F1C31-A151-C1FD-F9A2-D11A01FE0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31076-C93C-3F78-0FF8-8E8013116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04474-69DC-3E6F-3308-7184F423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F40D-6772-4784-9077-6DF345D68A6B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FE58B-FC5B-BCDB-3FA7-1DD89D229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587AD-A45E-8BAC-AAAB-4EF97DBD9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50613-A106-4E67-893C-6A93E649C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05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2EEF4-3D01-BF9F-B966-B0B373436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4F9F6-081B-5899-A9DA-065E906E9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371FB-7907-3CF8-354A-2C604162E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F40D-6772-4784-9077-6DF345D68A6B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24296-472B-E8E7-2D67-C0A22CF74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21E57-5A9E-06B0-45C0-E0DE0A688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50613-A106-4E67-893C-6A93E649C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71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D9501-86A2-3EF1-DF77-C4E10EFF7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34DBF-E612-0181-B378-62785A912B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206F3-8978-14C2-9884-9710404FB1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74412-0D71-F6E2-C0FB-23DC6C4E4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F40D-6772-4784-9077-6DF345D68A6B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D50907-316B-2C0B-FE82-E60A02DDF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7B8DB-2705-235A-0958-A43218AB5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50613-A106-4E67-893C-6A93E649C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63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47AC-89BC-F7A7-8334-EECA7848D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5C7C9-4F9A-06C6-5489-EBEBBE07A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4C608-5C27-3DEE-7047-4F29CB954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1D8E4F-F709-B463-8F85-81EB6E7FCB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507C69-D475-2773-01E6-666B083E76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217E29-55BD-AB05-3EE0-3C5E80CFD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F40D-6772-4784-9077-6DF345D68A6B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F71379-C303-7BC4-5B86-03E16C4BB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F231A0-4313-C712-7C34-1EE50D77E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50613-A106-4E67-893C-6A93E649C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2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E4EF9-5AD6-4EDD-746E-E941EF413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633432-4550-02B1-124D-1C8F61148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F40D-6772-4784-9077-6DF345D68A6B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4AE46E-08D1-6078-CD5C-167746A0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4D4FC9-BDF6-6967-BD52-F2011F863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50613-A106-4E67-893C-6A93E649C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86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465CF4-336F-4F5B-0F28-BEC8C5C38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F40D-6772-4784-9077-6DF345D68A6B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D26DFD-983B-D782-7679-D3511D088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C0EDA5-A975-4E00-CDBC-9944C395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50613-A106-4E67-893C-6A93E649C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45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7FC1A-5252-FC7D-04C3-187C895F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31B74-2EE3-B66D-4605-58455B8D6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7A44F6-A8FA-8EB5-3A9B-7EBBCC97F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6C5E73-1930-0D6E-A24F-822F62BCA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F40D-6772-4784-9077-6DF345D68A6B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D4FFD5-5A97-AF53-1BD6-066A6F1D5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4118E-BA89-572A-F90E-6A282FEEE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50613-A106-4E67-893C-6A93E649C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3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3ABF0-7EAD-C1C1-AABE-1C7390095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0F922B-37DA-BA1F-E53B-E8FBAC1214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10FFBA-FD22-76B5-89B6-F781B30BE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35A38-28CC-069D-F03E-3EF60C026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F40D-6772-4784-9077-6DF345D68A6B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DF82E-C676-7BF5-383A-289158F49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3A9BF-AE64-7778-0637-DCEBDBE4F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50613-A106-4E67-893C-6A93E649C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04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9E460F-B5BA-3914-DCC1-441B0755B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5EA965-7DAB-311F-CA23-2FBD946FC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0464D-1C09-BE9C-1745-246142C91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9F40D-6772-4784-9077-6DF345D68A6B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EEB29-A10A-1F74-A342-5986F2280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1B0E9-8299-7E12-4306-96F983AAD2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50613-A106-4E67-893C-6A93E649C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1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ay.Friedman@Vanderbilt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www.negotiationandteamresources.com/automated-coding-of-negotiation-transcripts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1CC8B-3153-0671-E799-08104F5A7E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297" y="1211943"/>
            <a:ext cx="9884229" cy="2387600"/>
          </a:xfrm>
        </p:spPr>
        <p:txBody>
          <a:bodyPr>
            <a:normAutofit/>
          </a:bodyPr>
          <a:lstStyle/>
          <a:p>
            <a:pPr marL="0" marR="0"/>
            <a:r>
              <a:rPr lang="en-US" sz="6000" dirty="0">
                <a:effectLst/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 </a:t>
            </a:r>
            <a:r>
              <a:rPr lang="en-US" sz="44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ptos" panose="020B0004020202020204" pitchFamily="34" charset="0"/>
              </a:rPr>
              <a:t>Developing a Large Language Model for Coding Negotiation Transcripts</a:t>
            </a:r>
            <a:endParaRPr lang="en-US" sz="6600" dirty="0">
              <a:effectLst/>
              <a:latin typeface="MS PGothic" panose="020B0600070205080204" pitchFamily="34" charset="-128"/>
              <a:ea typeface="MS PGothic" panose="020B0600070205080204" pitchFamily="34" charset="-128"/>
              <a:cs typeface="MS PGothic" panose="020B0600070205080204" pitchFamily="34" charset="-12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7DEE43-02B8-3C98-BBA7-8907C8BAF3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5297" y="4048352"/>
            <a:ext cx="10122163" cy="165576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Ray Friedman, Vanderbilt University (</a:t>
            </a:r>
            <a:r>
              <a:rPr lang="en-US" dirty="0">
                <a:hlinkClick r:id="rId3"/>
              </a:rPr>
              <a:t>Ray.Friedman@Vanderbilt.edu</a:t>
            </a:r>
            <a:r>
              <a:rPr lang="en-US" dirty="0"/>
              <a:t>)</a:t>
            </a:r>
          </a:p>
          <a:p>
            <a:r>
              <a:rPr lang="en-US" dirty="0"/>
              <a:t>Jeanne Brett, Kellogg Graduate School of Management, NTR</a:t>
            </a:r>
          </a:p>
          <a:p>
            <a:r>
              <a:rPr lang="en-US" dirty="0"/>
              <a:t>And the many transcript contributors, who are model co-authors* </a:t>
            </a:r>
          </a:p>
          <a:p>
            <a:r>
              <a:rPr lang="en-US" dirty="0"/>
              <a:t>Data Scientists: Jaewoo Cho, Xuhui Zhan, Ningyu Han, Sriram Kannan, Yingxiang Ma, Jesse Spencer-Smith, </a:t>
            </a:r>
            <a:r>
              <a:rPr lang="en-US" sz="2400" dirty="0"/>
              <a:t>Manish Acharya</a:t>
            </a:r>
            <a:r>
              <a:rPr lang="en-US" dirty="0"/>
              <a:t> 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6D90E70-9ECD-E7FF-52E1-FBD85268BDED}"/>
              </a:ext>
            </a:extLst>
          </p:cNvPr>
          <p:cNvSpPr txBox="1">
            <a:spLocks/>
          </p:cNvSpPr>
          <p:nvPr/>
        </p:nvSpPr>
        <p:spPr>
          <a:xfrm>
            <a:off x="5834062" y="682228"/>
            <a:ext cx="5795963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Thanks to NTR for supporting this project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4B06C4F-2C21-D747-C3F1-007FEE2BF711}"/>
              </a:ext>
            </a:extLst>
          </p:cNvPr>
          <p:cNvSpPr txBox="1">
            <a:spLocks/>
          </p:cNvSpPr>
          <p:nvPr/>
        </p:nvSpPr>
        <p:spPr>
          <a:xfrm>
            <a:off x="171449" y="5704114"/>
            <a:ext cx="11325225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/>
              <a:t>* Wendi Adair, Soroush </a:t>
            </a:r>
            <a:r>
              <a:rPr lang="en-US" sz="1400" dirty="0" err="1"/>
              <a:t>Aslani</a:t>
            </a:r>
            <a:r>
              <a:rPr lang="en-US" sz="1400" dirty="0"/>
              <a:t>, Tayfun </a:t>
            </a:r>
            <a:r>
              <a:rPr lang="en-US" sz="1400" dirty="0" err="1"/>
              <a:t>Aykac</a:t>
            </a:r>
            <a:r>
              <a:rPr lang="en-US" sz="1400" dirty="0"/>
              <a:t>, Chris Bauman, Rebecca Bennett, Garrett Brady, Peggy Briggs, Cheryl </a:t>
            </a:r>
            <a:r>
              <a:rPr lang="en-US" sz="1400" dirty="0" err="1"/>
              <a:t>Dowie</a:t>
            </a:r>
            <a:r>
              <a:rPr lang="en-US" sz="1400" dirty="0"/>
              <a:t>, Chase Eck, </a:t>
            </a:r>
            <a:r>
              <a:rPr lang="en-US" sz="1400" dirty="0" err="1"/>
              <a:t>Igmar</a:t>
            </a:r>
            <a:r>
              <a:rPr lang="en-US" sz="1400" dirty="0"/>
              <a:t> Geiger, Frank Jacob, Molly Kern, Sujin Lee, Leigh Anne Liu, Wu Liu, Jeﬀrey Loewenstein, Anne Lytle, Li Ma, Michel Mann, Alexandra </a:t>
            </a:r>
            <a:r>
              <a:rPr lang="en-US" sz="1400" dirty="0" err="1"/>
              <a:t>Mislin</a:t>
            </a:r>
            <a:r>
              <a:rPr lang="en-US" sz="1400" dirty="0"/>
              <a:t>, Tyree Mitchell, Hannah Martensen ne Nagler, Amit </a:t>
            </a:r>
            <a:r>
              <a:rPr lang="en-US" sz="1400" dirty="0" err="1"/>
              <a:t>Nandkeolyar</a:t>
            </a:r>
            <a:r>
              <a:rPr lang="en-US" sz="1400" dirty="0"/>
              <a:t>, Mara Olekalns, Elena </a:t>
            </a:r>
            <a:r>
              <a:rPr lang="en-US" sz="1400" dirty="0" err="1"/>
              <a:t>Paliakova</a:t>
            </a:r>
            <a:r>
              <a:rPr lang="en-US" sz="1400" dirty="0"/>
              <a:t>, Jennifer </a:t>
            </a:r>
            <a:r>
              <a:rPr lang="en-US" sz="1400" dirty="0" err="1"/>
              <a:t>Parlamis</a:t>
            </a:r>
            <a:r>
              <a:rPr lang="en-US" sz="1400" dirty="0"/>
              <a:t>, Jason Pierce, Nancy Pierce, Robin Pinkley, Nathalie Prime, Jimena Ramirez-Marin, Kevin </a:t>
            </a:r>
            <a:r>
              <a:rPr lang="en-US" sz="1400" dirty="0" err="1"/>
              <a:t>Rockmann</a:t>
            </a:r>
            <a:r>
              <a:rPr lang="en-US" sz="1400" dirty="0"/>
              <a:t>, William Ross, </a:t>
            </a:r>
            <a:r>
              <a:rPr lang="en-US" sz="1400" dirty="0" err="1"/>
              <a:t>Zhaleh</a:t>
            </a:r>
            <a:r>
              <a:rPr lang="en-US" sz="1400" dirty="0"/>
              <a:t> </a:t>
            </a:r>
            <a:r>
              <a:rPr lang="en-US" sz="1400" dirty="0" err="1"/>
              <a:t>Semnani</a:t>
            </a:r>
            <a:r>
              <a:rPr lang="en-US" sz="1400" dirty="0"/>
              <a:t>-Azad, Juliana Schroeder, Philip Smith, Elena </a:t>
            </a:r>
            <a:r>
              <a:rPr lang="en-US" sz="1400" dirty="0" err="1"/>
              <a:t>Stimmer</a:t>
            </a:r>
            <a:r>
              <a:rPr lang="en-US" sz="1400" dirty="0"/>
              <a:t>, Roderick </a:t>
            </a:r>
            <a:r>
              <a:rPr lang="en-US" sz="1400" dirty="0" err="1"/>
              <a:t>Swaab</a:t>
            </a:r>
            <a:r>
              <a:rPr lang="en-US" sz="1400" dirty="0"/>
              <a:t>, Leigh Thompson, </a:t>
            </a:r>
            <a:r>
              <a:rPr lang="en-US" sz="1400" dirty="0" err="1"/>
              <a:t>Zhaleh</a:t>
            </a:r>
            <a:r>
              <a:rPr lang="en-US" sz="1400" dirty="0"/>
              <a:t> Thompson, Cathy Tinsley, </a:t>
            </a:r>
            <a:r>
              <a:rPr lang="en-US" sz="1400" dirty="0" err="1"/>
              <a:t>Ece</a:t>
            </a:r>
            <a:r>
              <a:rPr lang="en-US" sz="1400" dirty="0"/>
              <a:t> Tuncel, Laurie Weingart, Robert Wilken, </a:t>
            </a:r>
            <a:r>
              <a:rPr lang="en-US" sz="1400" dirty="0" err="1"/>
              <a:t>JingJing</a:t>
            </a:r>
            <a:r>
              <a:rPr lang="en-US" sz="1400" dirty="0"/>
              <a:t> Yao, and Zhi-Xue Zhang.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5ABADF-4514-01BD-9B6D-2892BF4BA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5" y="484585"/>
            <a:ext cx="4552950" cy="13049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DB4C2B-9B57-4A12-24B6-35E53A3DD4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227" y="960835"/>
            <a:ext cx="33813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964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809E1-92E9-79D7-1F4F-BFB0D6958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Trimmed to 19 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FCB9D-44D2-32F4-77E2-39B035E21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4420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Take out if needs payoff knowledge (e.g. lying)</a:t>
            </a:r>
          </a:p>
          <a:p>
            <a:endParaRPr lang="en-US" sz="3600" dirty="0"/>
          </a:p>
          <a:p>
            <a:r>
              <a:rPr lang="en-US" sz="3600" dirty="0"/>
              <a:t>Keep if from 5 most cited papers</a:t>
            </a:r>
          </a:p>
          <a:p>
            <a:endParaRPr lang="en-US" sz="3600" dirty="0"/>
          </a:p>
          <a:p>
            <a:r>
              <a:rPr lang="en-US" sz="3600" dirty="0"/>
              <a:t>Combine some</a:t>
            </a:r>
          </a:p>
          <a:p>
            <a:endParaRPr lang="en-US" sz="3600" dirty="0"/>
          </a:p>
          <a:p>
            <a:r>
              <a:rPr lang="en-US" sz="3600" dirty="0"/>
              <a:t>Unused codes become: “Other” </a:t>
            </a:r>
            <a:endParaRPr lang="en-US" sz="4000" dirty="0">
              <a:highlight>
                <a:srgbClr val="FFFF00"/>
              </a:highlight>
            </a:endParaRPr>
          </a:p>
          <a:p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lvl="1"/>
            <a:endParaRPr lang="en-US" sz="3200" dirty="0"/>
          </a:p>
          <a:p>
            <a:endParaRPr lang="en-US" sz="36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690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9F72E272-59A4-CADC-4D4E-DABF5C1FA4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12916" y="0"/>
          <a:ext cx="923427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712059" imgH="4984615" progId="Excel.Sheet.12">
                  <p:embed/>
                </p:oleObj>
              </mc:Choice>
              <mc:Fallback>
                <p:oleObj name="Worksheet" r:id="rId2" imgW="6712059" imgH="4984615" progId="Excel.Sheet.12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9F72E272-59A4-CADC-4D4E-DABF5C1FA4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12916" y="0"/>
                        <a:ext cx="9234275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07CCE25-E7B8-85A7-4B03-FB3C78771BE0}"/>
              </a:ext>
            </a:extLst>
          </p:cNvPr>
          <p:cNvSpPr txBox="1"/>
          <p:nvPr/>
        </p:nvSpPr>
        <p:spPr>
          <a:xfrm>
            <a:off x="5767620" y="327260"/>
            <a:ext cx="278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Position vs. Interests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484386-FC47-264F-87E7-BD8207030FC4}"/>
              </a:ext>
            </a:extLst>
          </p:cNvPr>
          <p:cNvSpPr txBox="1"/>
          <p:nvPr/>
        </p:nvSpPr>
        <p:spPr>
          <a:xfrm>
            <a:off x="5767620" y="1023852"/>
            <a:ext cx="4780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Priority across issues, e.g. wages v benefits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BA11BF-4047-61CA-D4C9-00986DB9F288}"/>
              </a:ext>
            </a:extLst>
          </p:cNvPr>
          <p:cNvSpPr txBox="1"/>
          <p:nvPr/>
        </p:nvSpPr>
        <p:spPr>
          <a:xfrm>
            <a:off x="5767620" y="1604450"/>
            <a:ext cx="5121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Preference within issue, e.g. dental benefits  v wellness benefits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0DD86D-CEBF-4E89-9EA4-B917C38A9B8F}"/>
              </a:ext>
            </a:extLst>
          </p:cNvPr>
          <p:cNvSpPr txBox="1"/>
          <p:nvPr/>
        </p:nvSpPr>
        <p:spPr>
          <a:xfrm>
            <a:off x="182880" y="2984269"/>
            <a:ext cx="1080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Offers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A78588-D326-0DE6-DD17-DA131C1C3E30}"/>
              </a:ext>
            </a:extLst>
          </p:cNvPr>
          <p:cNvSpPr txBox="1"/>
          <p:nvPr/>
        </p:nvSpPr>
        <p:spPr>
          <a:xfrm>
            <a:off x="140915" y="4438997"/>
            <a:ext cx="1230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Persuade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88379D-A790-ABF7-D619-08EF4B72CF24}"/>
              </a:ext>
            </a:extLst>
          </p:cNvPr>
          <p:cNvSpPr txBox="1"/>
          <p:nvPr/>
        </p:nvSpPr>
        <p:spPr>
          <a:xfrm>
            <a:off x="140916" y="1023852"/>
            <a:ext cx="13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Share Information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69560B-E0DE-F95B-BDEB-42FFAB40700E}"/>
              </a:ext>
            </a:extLst>
          </p:cNvPr>
          <p:cNvSpPr txBox="1"/>
          <p:nvPr/>
        </p:nvSpPr>
        <p:spPr>
          <a:xfrm>
            <a:off x="91039" y="5476084"/>
            <a:ext cx="1330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Socio-Emotional</a:t>
            </a:r>
          </a:p>
        </p:txBody>
      </p:sp>
    </p:spTree>
    <p:extLst>
      <p:ext uri="{BB962C8B-B14F-4D97-AF65-F5344CB8AC3E}">
        <p14:creationId xmlns:p14="http://schemas.microsoft.com/office/powerpoint/2010/main" val="3549112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48FA7-3127-4257-E8F3-D3DD6C50C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Is Model Fine Tuning Needed?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99A25-7B5A-1E56-1242-86BF15D29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code with just the base model (Zero-Shot)?</a:t>
            </a:r>
          </a:p>
          <a:p>
            <a:endParaRPr lang="en-US" dirty="0"/>
          </a:p>
          <a:p>
            <a:pPr lvl="1"/>
            <a:r>
              <a:rPr lang="en-US" sz="4000" dirty="0"/>
              <a:t>“Positive Statements” </a:t>
            </a:r>
          </a:p>
          <a:p>
            <a:endParaRPr lang="en-US" dirty="0"/>
          </a:p>
          <a:p>
            <a:pPr lvl="1"/>
            <a:r>
              <a:rPr lang="en-US" sz="3600" dirty="0"/>
              <a:t>“</a:t>
            </a:r>
            <a:r>
              <a:rPr lang="en-US" sz="4000" dirty="0"/>
              <a:t>Providing Priority-Related Information”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178F2C-ECF4-7664-4B26-6A796746A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228" y="2357105"/>
            <a:ext cx="1415428" cy="15697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6B1039-D33C-3160-F952-C693C0E74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3003" y="3706941"/>
            <a:ext cx="963593" cy="9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3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19E915-69AF-DC33-FA33-F26F6565E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FBE01-ADDE-ABF4-2D67-CE5331E8D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97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First Strategy – Ideal Sentences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437024-C763-AC09-6FDE-F35A9101F9FF}"/>
              </a:ext>
            </a:extLst>
          </p:cNvPr>
          <p:cNvSpPr/>
          <p:nvPr/>
        </p:nvSpPr>
        <p:spPr>
          <a:xfrm>
            <a:off x="584201" y="4266571"/>
            <a:ext cx="7445829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7564AC-6741-108D-4A7E-C7C5FD070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0029" y="4266571"/>
            <a:ext cx="3047999" cy="13255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7139E5-E811-7503-DF05-97C7802D504F}"/>
              </a:ext>
            </a:extLst>
          </p:cNvPr>
          <p:cNvSpPr txBox="1"/>
          <p:nvPr/>
        </p:nvSpPr>
        <p:spPr>
          <a:xfrm>
            <a:off x="1976740" y="5741708"/>
            <a:ext cx="3599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Train on 70%</a:t>
            </a:r>
          </a:p>
          <a:p>
            <a:pPr algn="ctr"/>
            <a:r>
              <a:rPr lang="en-US" sz="2400" b="1" dirty="0"/>
              <a:t>n= ~ 770</a:t>
            </a:r>
          </a:p>
          <a:p>
            <a:endParaRPr 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759225-F53A-CE82-A270-7D03705E73A0}"/>
              </a:ext>
            </a:extLst>
          </p:cNvPr>
          <p:cNvSpPr txBox="1"/>
          <p:nvPr/>
        </p:nvSpPr>
        <p:spPr>
          <a:xfrm>
            <a:off x="7754257" y="5668971"/>
            <a:ext cx="3599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Test on 30%</a:t>
            </a:r>
          </a:p>
          <a:p>
            <a:pPr algn="ctr"/>
            <a:r>
              <a:rPr lang="en-US" sz="2400" b="1" dirty="0"/>
              <a:t>n= ~ 320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E5B133-D3CE-FE62-A531-DD3D9E1D832C}"/>
              </a:ext>
            </a:extLst>
          </p:cNvPr>
          <p:cNvSpPr txBox="1"/>
          <p:nvPr/>
        </p:nvSpPr>
        <p:spPr>
          <a:xfrm>
            <a:off x="2408877" y="1450735"/>
            <a:ext cx="7374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Create 30-90 “Ideal” Sample Sentences per Code </a:t>
            </a:r>
          </a:p>
          <a:p>
            <a:pPr algn="ctr"/>
            <a:r>
              <a:rPr lang="en-US" sz="2400" b="1" dirty="0"/>
              <a:t>(using simplified version of </a:t>
            </a:r>
            <a:r>
              <a:rPr lang="en-US" sz="2400" b="1" dirty="0" err="1"/>
              <a:t>NegotiAct</a:t>
            </a:r>
            <a:r>
              <a:rPr lang="en-US" sz="2400" b="1" dirty="0"/>
              <a:t> codes)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9780FD-6CCB-143E-CB96-B10268AD0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06" y="2490792"/>
            <a:ext cx="9652984" cy="10260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B0AD1D3-917B-86BF-E91A-6CD90F7B436F}"/>
              </a:ext>
            </a:extLst>
          </p:cNvPr>
          <p:cNvSpPr/>
          <p:nvPr/>
        </p:nvSpPr>
        <p:spPr>
          <a:xfrm>
            <a:off x="1195753" y="2534708"/>
            <a:ext cx="9585937" cy="938207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9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8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676587-1B69-326A-7C58-5C4A177144BC}"/>
              </a:ext>
            </a:extLst>
          </p:cNvPr>
          <p:cNvSpPr txBox="1"/>
          <p:nvPr/>
        </p:nvSpPr>
        <p:spPr>
          <a:xfrm>
            <a:off x="3259593" y="450147"/>
            <a:ext cx="2836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Fine Tune a New Model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AE19DD-B828-90FF-2070-E8AC8F054452}"/>
              </a:ext>
            </a:extLst>
          </p:cNvPr>
          <p:cNvSpPr txBox="1"/>
          <p:nvPr/>
        </p:nvSpPr>
        <p:spPr>
          <a:xfrm>
            <a:off x="3795761" y="1221157"/>
            <a:ext cx="1587730" cy="369332"/>
          </a:xfrm>
          <a:prstGeom prst="rect">
            <a:avLst/>
          </a:prstGeom>
          <a:solidFill>
            <a:schemeClr val="tx2">
              <a:lumMod val="20000"/>
              <a:lumOff val="80000"/>
              <a:alpha val="34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BASE MODEL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90CFB5-B5BF-CD27-179D-F91543FB961C}"/>
              </a:ext>
            </a:extLst>
          </p:cNvPr>
          <p:cNvSpPr txBox="1"/>
          <p:nvPr/>
        </p:nvSpPr>
        <p:spPr>
          <a:xfrm>
            <a:off x="3795761" y="1919040"/>
            <a:ext cx="1587730" cy="923330"/>
          </a:xfrm>
          <a:prstGeom prst="rect">
            <a:avLst/>
          </a:prstGeom>
          <a:solidFill>
            <a:schemeClr val="accent4">
              <a:alpha val="34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Fine tuned with training data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D68DE9F-865A-C2F6-3F00-B3BFDC0426AE}"/>
              </a:ext>
            </a:extLst>
          </p:cNvPr>
          <p:cNvCxnSpPr>
            <a:cxnSpLocks/>
          </p:cNvCxnSpPr>
          <p:nvPr/>
        </p:nvCxnSpPr>
        <p:spPr>
          <a:xfrm>
            <a:off x="4589626" y="2960280"/>
            <a:ext cx="0" cy="4687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F5C6F12-E1BB-319F-74CB-56B292FB5145}"/>
              </a:ext>
            </a:extLst>
          </p:cNvPr>
          <p:cNvSpPr txBox="1"/>
          <p:nvPr/>
        </p:nvSpPr>
        <p:spPr>
          <a:xfrm>
            <a:off x="3556818" y="3429000"/>
            <a:ext cx="2131805" cy="646331"/>
          </a:xfrm>
          <a:prstGeom prst="rect">
            <a:avLst/>
          </a:prstGeom>
          <a:solidFill>
            <a:schemeClr val="accent6">
              <a:lumMod val="40000"/>
              <a:lumOff val="60000"/>
              <a:alpha val="34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NEW SEPARATE MODEL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6A0FDE-A0F7-B5DB-7F21-E37258D04F59}"/>
              </a:ext>
            </a:extLst>
          </p:cNvPr>
          <p:cNvSpPr txBox="1"/>
          <p:nvPr/>
        </p:nvSpPr>
        <p:spPr>
          <a:xfrm>
            <a:off x="3556818" y="4715491"/>
            <a:ext cx="2131805" cy="923330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Prompt asks </a:t>
            </a:r>
            <a:r>
              <a:rPr lang="en-US" i="1" u="sng" dirty="0"/>
              <a:t>new</a:t>
            </a:r>
            <a:r>
              <a:rPr lang="en-US" i="1" dirty="0"/>
              <a:t> model to code 320 test sentences 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00D5694-3DEB-0AE1-8EC1-9B94C6B7613B}"/>
              </a:ext>
            </a:extLst>
          </p:cNvPr>
          <p:cNvCxnSpPr>
            <a:cxnSpLocks/>
          </p:cNvCxnSpPr>
          <p:nvPr/>
        </p:nvCxnSpPr>
        <p:spPr>
          <a:xfrm flipV="1">
            <a:off x="4589626" y="4075331"/>
            <a:ext cx="0" cy="62692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B007175C-BC4C-C67A-0940-F145BA926685}"/>
              </a:ext>
            </a:extLst>
          </p:cNvPr>
          <p:cNvSpPr/>
          <p:nvPr/>
        </p:nvSpPr>
        <p:spPr>
          <a:xfrm>
            <a:off x="3556818" y="1056950"/>
            <a:ext cx="2017793" cy="190333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240A1-ED05-AC2C-9604-6A7EFA27D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76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C6EAC-007B-C49B-2A06-D3852F929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947" y="2373925"/>
            <a:ext cx="4786619" cy="1325563"/>
          </a:xfrm>
        </p:spPr>
        <p:txBody>
          <a:bodyPr>
            <a:normAutofit fontScale="90000"/>
          </a:bodyPr>
          <a:lstStyle/>
          <a:p>
            <a:r>
              <a:rPr lang="en-US" sz="7300" dirty="0"/>
              <a:t>Fine Tuned BERT</a:t>
            </a:r>
            <a:r>
              <a:rPr lang="en-US" dirty="0"/>
              <a:t>(from Google)</a:t>
            </a:r>
            <a:br>
              <a:rPr lang="en-US" dirty="0"/>
            </a:br>
            <a:br>
              <a:rPr lang="en-US" sz="6000" dirty="0"/>
            </a:br>
            <a:r>
              <a:rPr lang="en-US" sz="4000" dirty="0"/>
              <a:t>Match of model with expected code:61%  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CCCA3B-A385-9B52-057C-7E2464A72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158" y="384049"/>
            <a:ext cx="6592186" cy="60899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90D76C-FA87-8800-9AB4-38FC293B917F}"/>
              </a:ext>
            </a:extLst>
          </p:cNvPr>
          <p:cNvSpPr txBox="1"/>
          <p:nvPr/>
        </p:nvSpPr>
        <p:spPr>
          <a:xfrm>
            <a:off x="379142" y="5564458"/>
            <a:ext cx="5018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111827"/>
                </a:solidFill>
                <a:effectLst/>
                <a:highlight>
                  <a:srgbClr val="FFFFFF"/>
                </a:highlight>
                <a:latin typeface="Charter"/>
              </a:rPr>
              <a:t>BERT: Bidirectional Encoder Representations from Transformers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442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24223-105B-96D7-B9DA-8E60F4765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F5CBD-F6F0-8128-AFAC-233892A52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475974" cy="4351338"/>
          </a:xfrm>
        </p:spPr>
        <p:txBody>
          <a:bodyPr>
            <a:normAutofit/>
          </a:bodyPr>
          <a:lstStyle/>
          <a:p>
            <a:r>
              <a:rPr lang="en-US" dirty="0"/>
              <a:t>Claude 100k Released</a:t>
            </a:r>
          </a:p>
          <a:p>
            <a:endParaRPr lang="en-US" dirty="0"/>
          </a:p>
          <a:p>
            <a:pPr lvl="1"/>
            <a:r>
              <a:rPr lang="en-US" dirty="0"/>
              <a:t>Allows 100,000 tokens (vs. 512)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Can include 770 sample sentences in prompt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In-context learning possible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462AA-796F-B9DC-C78A-9B1E0AE07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349" y="1131887"/>
            <a:ext cx="5238750" cy="5495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BEA70-AF6B-D2AD-1D89-0E6842CD7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551" y="365125"/>
            <a:ext cx="2514049" cy="66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07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57DBC-4809-9E26-4BE5-923911124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DB23EE-5809-90C5-A2DB-947035A29C7C}"/>
              </a:ext>
            </a:extLst>
          </p:cNvPr>
          <p:cNvSpPr txBox="1"/>
          <p:nvPr/>
        </p:nvSpPr>
        <p:spPr>
          <a:xfrm>
            <a:off x="3259593" y="450147"/>
            <a:ext cx="2836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Fine Tune a New Model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1FF9AA-593B-C5F6-8A86-E8F91EADECEB}"/>
              </a:ext>
            </a:extLst>
          </p:cNvPr>
          <p:cNvSpPr txBox="1"/>
          <p:nvPr/>
        </p:nvSpPr>
        <p:spPr>
          <a:xfrm>
            <a:off x="3795761" y="1221157"/>
            <a:ext cx="1587730" cy="369332"/>
          </a:xfrm>
          <a:prstGeom prst="rect">
            <a:avLst/>
          </a:prstGeom>
          <a:solidFill>
            <a:schemeClr val="tx2">
              <a:lumMod val="20000"/>
              <a:lumOff val="80000"/>
              <a:alpha val="34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BASE MODEL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2C162E-C3DE-8878-8F6B-79B36EF7C1A9}"/>
              </a:ext>
            </a:extLst>
          </p:cNvPr>
          <p:cNvSpPr txBox="1"/>
          <p:nvPr/>
        </p:nvSpPr>
        <p:spPr>
          <a:xfrm>
            <a:off x="3795761" y="1919040"/>
            <a:ext cx="1587730" cy="923330"/>
          </a:xfrm>
          <a:prstGeom prst="rect">
            <a:avLst/>
          </a:prstGeom>
          <a:solidFill>
            <a:schemeClr val="accent4">
              <a:alpha val="34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Fine tuned with training data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9BDA6F2-61C5-956B-2732-8491E5D30485}"/>
              </a:ext>
            </a:extLst>
          </p:cNvPr>
          <p:cNvCxnSpPr>
            <a:cxnSpLocks/>
          </p:cNvCxnSpPr>
          <p:nvPr/>
        </p:nvCxnSpPr>
        <p:spPr>
          <a:xfrm>
            <a:off x="4589626" y="2960280"/>
            <a:ext cx="0" cy="4687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810173F-58B0-E074-5D66-6A4CB5574677}"/>
              </a:ext>
            </a:extLst>
          </p:cNvPr>
          <p:cNvSpPr txBox="1"/>
          <p:nvPr/>
        </p:nvSpPr>
        <p:spPr>
          <a:xfrm>
            <a:off x="3556818" y="3429000"/>
            <a:ext cx="2131805" cy="646331"/>
          </a:xfrm>
          <a:prstGeom prst="rect">
            <a:avLst/>
          </a:prstGeom>
          <a:solidFill>
            <a:schemeClr val="accent6">
              <a:lumMod val="40000"/>
              <a:lumOff val="60000"/>
              <a:alpha val="34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NEW SEPARATE MODEL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1C1A1-BDD9-6095-869D-636DFE8A7156}"/>
              </a:ext>
            </a:extLst>
          </p:cNvPr>
          <p:cNvSpPr txBox="1"/>
          <p:nvPr/>
        </p:nvSpPr>
        <p:spPr>
          <a:xfrm>
            <a:off x="3556818" y="4715491"/>
            <a:ext cx="2131805" cy="923330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Prompt asks </a:t>
            </a:r>
            <a:r>
              <a:rPr lang="en-US" i="1" u="sng" dirty="0"/>
              <a:t>new</a:t>
            </a:r>
            <a:r>
              <a:rPr lang="en-US" i="1" dirty="0"/>
              <a:t> model to code 320 test sentences 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B776A7D-1769-F542-C2B7-086DE0EB549A}"/>
              </a:ext>
            </a:extLst>
          </p:cNvPr>
          <p:cNvCxnSpPr>
            <a:cxnSpLocks/>
          </p:cNvCxnSpPr>
          <p:nvPr/>
        </p:nvCxnSpPr>
        <p:spPr>
          <a:xfrm flipV="1">
            <a:off x="4589626" y="4075331"/>
            <a:ext cx="0" cy="62692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BC6EBD5-8A42-2A27-FAAE-C558FA69FEDF}"/>
              </a:ext>
            </a:extLst>
          </p:cNvPr>
          <p:cNvSpPr txBox="1"/>
          <p:nvPr/>
        </p:nvSpPr>
        <p:spPr>
          <a:xfrm>
            <a:off x="6935183" y="4708677"/>
            <a:ext cx="1894151" cy="923330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Prompt asks </a:t>
            </a:r>
            <a:r>
              <a:rPr lang="en-US" i="1" u="sng" dirty="0"/>
              <a:t>base</a:t>
            </a:r>
            <a:r>
              <a:rPr lang="en-US" i="1" dirty="0"/>
              <a:t> model to code 320 test sentences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4B58CB0-DDD9-0C6C-F334-62A8EBC9EAF9}"/>
              </a:ext>
            </a:extLst>
          </p:cNvPr>
          <p:cNvCxnSpPr>
            <a:cxnSpLocks/>
            <a:stCxn id="29" idx="0"/>
          </p:cNvCxnSpPr>
          <p:nvPr/>
        </p:nvCxnSpPr>
        <p:spPr>
          <a:xfrm flipV="1">
            <a:off x="7847696" y="1669153"/>
            <a:ext cx="7987" cy="4801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5609692-E47F-FF26-DD4B-672C35C5B2BF}"/>
              </a:ext>
            </a:extLst>
          </p:cNvPr>
          <p:cNvSpPr txBox="1"/>
          <p:nvPr/>
        </p:nvSpPr>
        <p:spPr>
          <a:xfrm>
            <a:off x="7124432" y="2149323"/>
            <a:ext cx="1446528" cy="923330"/>
          </a:xfrm>
          <a:prstGeom prst="rect">
            <a:avLst/>
          </a:prstGeom>
          <a:solidFill>
            <a:schemeClr val="accent4">
              <a:alpha val="34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Prompt also  includes training data 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D5DEC68-BD57-6489-BC1E-892E06D1D794}"/>
              </a:ext>
            </a:extLst>
          </p:cNvPr>
          <p:cNvSpPr/>
          <p:nvPr/>
        </p:nvSpPr>
        <p:spPr>
          <a:xfrm>
            <a:off x="3556818" y="1056950"/>
            <a:ext cx="2017793" cy="190333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C360E7-E214-8150-8366-AB8FCC7E6C8B}"/>
              </a:ext>
            </a:extLst>
          </p:cNvPr>
          <p:cNvSpPr txBox="1"/>
          <p:nvPr/>
        </p:nvSpPr>
        <p:spPr>
          <a:xfrm>
            <a:off x="6625086" y="442682"/>
            <a:ext cx="23959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u="sng" dirty="0"/>
              <a:t>In-Context Learning</a:t>
            </a:r>
            <a:endParaRPr lang="en-US" sz="2000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625D93F5-8E79-16E1-FE5E-7E9C9EFD9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07" y="1311678"/>
            <a:ext cx="19491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BERT as base model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Model matches “intended” codes 61%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4F40E90F-32A3-58D6-048B-6A34713DB25B}"/>
              </a:ext>
            </a:extLst>
          </p:cNvPr>
          <p:cNvSpPr txBox="1">
            <a:spLocks/>
          </p:cNvSpPr>
          <p:nvPr/>
        </p:nvSpPr>
        <p:spPr>
          <a:xfrm>
            <a:off x="9583318" y="1392155"/>
            <a:ext cx="1949178" cy="2790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0000"/>
                </a:solidFill>
              </a:rPr>
              <a:t>Claude as base model 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BE9C334-7895-A7D1-F099-791CDAE4EDB5}"/>
              </a:ext>
            </a:extLst>
          </p:cNvPr>
          <p:cNvCxnSpPr>
            <a:cxnSpLocks/>
          </p:cNvCxnSpPr>
          <p:nvPr/>
        </p:nvCxnSpPr>
        <p:spPr>
          <a:xfrm flipV="1">
            <a:off x="7858421" y="3072653"/>
            <a:ext cx="3049" cy="1645178"/>
          </a:xfrm>
          <a:prstGeom prst="straightConnector1">
            <a:avLst/>
          </a:prstGeom>
          <a:ln w="571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B8898DF-FE1B-D4BD-FAFC-7D5D258D6358}"/>
              </a:ext>
            </a:extLst>
          </p:cNvPr>
          <p:cNvSpPr txBox="1"/>
          <p:nvPr/>
        </p:nvSpPr>
        <p:spPr>
          <a:xfrm>
            <a:off x="7029212" y="1161092"/>
            <a:ext cx="1587730" cy="369332"/>
          </a:xfrm>
          <a:prstGeom prst="rect">
            <a:avLst/>
          </a:prstGeom>
          <a:solidFill>
            <a:schemeClr val="tx2">
              <a:lumMod val="20000"/>
              <a:lumOff val="80000"/>
              <a:alpha val="34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BASE MODEL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1D74838-D0C2-6E16-9DEA-1CAAFBBADEDC}"/>
              </a:ext>
            </a:extLst>
          </p:cNvPr>
          <p:cNvSpPr/>
          <p:nvPr/>
        </p:nvSpPr>
        <p:spPr>
          <a:xfrm>
            <a:off x="6814180" y="1050475"/>
            <a:ext cx="2017793" cy="61496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7900803-E69B-C7EF-5BB2-CCFADEFF37FC}"/>
              </a:ext>
            </a:extLst>
          </p:cNvPr>
          <p:cNvSpPr txBox="1">
            <a:spLocks/>
          </p:cNvSpPr>
          <p:nvPr/>
        </p:nvSpPr>
        <p:spPr>
          <a:xfrm>
            <a:off x="9609758" y="2166378"/>
            <a:ext cx="1949178" cy="2790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0000"/>
                </a:solidFill>
              </a:rPr>
              <a:t>Match matches “intended” codes 94%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97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15EC48-2AD4-ED8B-94F9-E9E00B0DE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958" y="233916"/>
            <a:ext cx="10275154" cy="662408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7EFED56-FB8C-C1BA-8BD2-412431FB3B18}"/>
              </a:ext>
            </a:extLst>
          </p:cNvPr>
          <p:cNvSpPr txBox="1">
            <a:spLocks/>
          </p:cNvSpPr>
          <p:nvPr/>
        </p:nvSpPr>
        <p:spPr>
          <a:xfrm>
            <a:off x="127399" y="1538547"/>
            <a:ext cx="25980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94% Match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24F457-EDD2-E241-8C94-42661E774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125" y="1662112"/>
            <a:ext cx="485775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B9CE3-D7C7-9AE6-658A-ACB4A62F5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3B24B49-1066-5EB1-BF23-88595C448A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5913" y="1133475"/>
          <a:ext cx="11414904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2998610" imgH="10287000" progId="Excel.Sheet.12">
                  <p:embed/>
                </p:oleObj>
              </mc:Choice>
              <mc:Fallback>
                <p:oleObj name="Worksheet" r:id="rId2" imgW="12998610" imgH="10287000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3B24B49-1066-5EB1-BF23-88595C448A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5913" y="1133475"/>
                        <a:ext cx="11414904" cy="647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F9C4C76C-EEA4-99B0-064F-8B7F54A1A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621"/>
            <a:ext cx="11148754" cy="1325563"/>
          </a:xfrm>
        </p:spPr>
        <p:txBody>
          <a:bodyPr/>
          <a:lstStyle/>
          <a:p>
            <a:r>
              <a:rPr lang="en-US" dirty="0"/>
              <a:t>Can Code Chinese. Gives Same Code as English</a:t>
            </a:r>
          </a:p>
        </p:txBody>
      </p:sp>
    </p:spTree>
    <p:extLst>
      <p:ext uri="{BB962C8B-B14F-4D97-AF65-F5344CB8AC3E}">
        <p14:creationId xmlns:p14="http://schemas.microsoft.com/office/powerpoint/2010/main" val="3729261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CE4783B-FB45-A283-BCF5-AA3B92E7B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9231" y="-177165"/>
            <a:ext cx="12947436" cy="72123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EE7D9D-D8D1-4F75-E16E-B915C5F74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045" y="-537614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 sz="5300" b="1" dirty="0"/>
            </a:br>
            <a:r>
              <a:rPr lang="en-US" sz="5300" b="1" dirty="0"/>
              <a:t>Build Tools for Negotiation </a:t>
            </a:r>
            <a:r>
              <a:rPr lang="en-US" sz="5300" b="1" u="sng" dirty="0">
                <a:solidFill>
                  <a:srgbClr val="FF0000"/>
                </a:solidFill>
              </a:rPr>
              <a:t>Researchers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B07D05-EDF7-C5F2-BCD9-412502C86A31}"/>
              </a:ext>
            </a:extLst>
          </p:cNvPr>
          <p:cNvSpPr txBox="1"/>
          <p:nvPr/>
        </p:nvSpPr>
        <p:spPr>
          <a:xfrm>
            <a:off x="2660246" y="6149978"/>
            <a:ext cx="65587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(NOT creating a negotiation chatbot)</a:t>
            </a:r>
          </a:p>
        </p:txBody>
      </p:sp>
    </p:spTree>
    <p:extLst>
      <p:ext uri="{BB962C8B-B14F-4D97-AF65-F5344CB8AC3E}">
        <p14:creationId xmlns:p14="http://schemas.microsoft.com/office/powerpoint/2010/main" val="1723056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2DD76-5180-1819-EEDE-58A509D6E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Check: Full Transcripts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91F3AD-F9F8-C377-EA2B-900A87214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884" y="1494832"/>
            <a:ext cx="5763290" cy="47761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D080AD-1861-8B48-D4F4-3B08A7AB39DD}"/>
              </a:ext>
            </a:extLst>
          </p:cNvPr>
          <p:cNvSpPr txBox="1"/>
          <p:nvPr/>
        </p:nvSpPr>
        <p:spPr>
          <a:xfrm rot="19674582">
            <a:off x="225129" y="3034803"/>
            <a:ext cx="79887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</a:rPr>
              <a:t>32% Match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3BCB2B-ABE6-5FC9-C49A-F0A86597838F}"/>
              </a:ext>
            </a:extLst>
          </p:cNvPr>
          <p:cNvSpPr txBox="1"/>
          <p:nvPr/>
        </p:nvSpPr>
        <p:spPr>
          <a:xfrm>
            <a:off x="8589687" y="423873"/>
            <a:ext cx="34393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Real conversations not like sample sentences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8E738BD-BEAE-2A62-5145-0C8BBDC25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629" y="2607361"/>
            <a:ext cx="5258116" cy="3929632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3436209-94BA-AB91-94F3-1209C230C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0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32658-5FF7-9DF3-2200-E77F801B0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8E0E1-A9B5-B4FA-A42F-DCA8D4B90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97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Revised Strategy – Use Past Coded Transcripts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55E518-0ADD-0358-4AC4-BCF98542BE1B}"/>
              </a:ext>
            </a:extLst>
          </p:cNvPr>
          <p:cNvSpPr/>
          <p:nvPr/>
        </p:nvSpPr>
        <p:spPr>
          <a:xfrm>
            <a:off x="558797" y="2998320"/>
            <a:ext cx="2387604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9009C4-2256-3CCD-E9EA-FB370BE8E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6401" y="2998320"/>
            <a:ext cx="8106223" cy="13255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68D1D5-17F1-31AD-B1B7-0E1544973D05}"/>
              </a:ext>
            </a:extLst>
          </p:cNvPr>
          <p:cNvSpPr txBox="1"/>
          <p:nvPr/>
        </p:nvSpPr>
        <p:spPr>
          <a:xfrm>
            <a:off x="-47172" y="4382549"/>
            <a:ext cx="3599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Train on 5</a:t>
            </a:r>
          </a:p>
          <a:p>
            <a:pPr algn="ctr"/>
            <a:r>
              <a:rPr lang="en-US" sz="2400" b="1" dirty="0"/>
              <a:t> </a:t>
            </a:r>
          </a:p>
          <a:p>
            <a:endParaRPr 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DADE8E-0285-21D6-D811-D424EDD131DE}"/>
              </a:ext>
            </a:extLst>
          </p:cNvPr>
          <p:cNvSpPr txBox="1"/>
          <p:nvPr/>
        </p:nvSpPr>
        <p:spPr>
          <a:xfrm>
            <a:off x="5040090" y="4382549"/>
            <a:ext cx="359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Test on 20-60 transcripts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FB6FB6-EF00-46C8-C19A-E6F9259D7D96}"/>
              </a:ext>
            </a:extLst>
          </p:cNvPr>
          <p:cNvSpPr txBox="1"/>
          <p:nvPr/>
        </p:nvSpPr>
        <p:spPr>
          <a:xfrm>
            <a:off x="1651000" y="1400688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Coding scheme of scholars who provided transcripts.</a:t>
            </a:r>
          </a:p>
          <a:p>
            <a:pPr algn="ctr"/>
            <a:r>
              <a:rPr lang="en-US" sz="2400" b="1" dirty="0"/>
              <a:t> </a:t>
            </a:r>
            <a:r>
              <a:rPr lang="en-US" sz="2000" b="1" i="1" dirty="0"/>
              <a:t>Coded transcripts not available for </a:t>
            </a:r>
            <a:r>
              <a:rPr lang="en-US" sz="2000" b="1" i="1" dirty="0" err="1"/>
              <a:t>NegotiAct</a:t>
            </a:r>
            <a:r>
              <a:rPr lang="en-US" sz="2000" b="1" i="1" dirty="0"/>
              <a:t>. </a:t>
            </a:r>
          </a:p>
          <a:p>
            <a:pPr algn="ctr"/>
            <a:r>
              <a:rPr lang="en-US" sz="2000" b="1" i="1" dirty="0"/>
              <a:t>Anticipate offering several models.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DA6D1E-D483-3360-234E-2446C4400A80}"/>
              </a:ext>
            </a:extLst>
          </p:cNvPr>
          <p:cNvSpPr txBox="1"/>
          <p:nvPr/>
        </p:nvSpPr>
        <p:spPr>
          <a:xfrm>
            <a:off x="558797" y="5457312"/>
            <a:ext cx="91816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3600" dirty="0"/>
              <a:t>Learns the way </a:t>
            </a:r>
            <a:r>
              <a:rPr lang="en-US" sz="3600" u="sng" dirty="0"/>
              <a:t>these</a:t>
            </a:r>
            <a:r>
              <a:rPr lang="en-US" sz="3600" dirty="0"/>
              <a:t> coders think.</a:t>
            </a:r>
          </a:p>
          <a:p>
            <a:pPr lvl="1" algn="ctr"/>
            <a:r>
              <a:rPr lang="en-US" sz="3600" dirty="0"/>
              <a:t>New plan: Offer many coding schemes.</a:t>
            </a:r>
          </a:p>
          <a:p>
            <a:pPr lv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059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E6038-8714-DCAC-591D-30AB0B90A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35683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Same codes may be interpreted slightly differently </a:t>
            </a:r>
          </a:p>
          <a:p>
            <a:endParaRPr lang="en-US" dirty="0"/>
          </a:p>
          <a:p>
            <a:r>
              <a:rPr lang="en-US" dirty="0"/>
              <a:t>Human codes include errors</a:t>
            </a:r>
          </a:p>
          <a:p>
            <a:endParaRPr lang="en-US" dirty="0"/>
          </a:p>
          <a:p>
            <a:r>
              <a:rPr lang="en-US" dirty="0"/>
              <a:t> May not be training manuals to guide users </a:t>
            </a:r>
          </a:p>
          <a:p>
            <a:endParaRPr lang="en-US" dirty="0"/>
          </a:p>
          <a:p>
            <a:r>
              <a:rPr lang="en-US" dirty="0"/>
              <a:t>Frequency of codes varies dramatically</a:t>
            </a:r>
          </a:p>
          <a:p>
            <a:endParaRPr lang="en-US" dirty="0"/>
          </a:p>
          <a:p>
            <a:r>
              <a:rPr lang="en-US" dirty="0"/>
              <a:t>Different projects use different units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063D50-2DDA-D681-B556-06BD65B0E6A0}"/>
              </a:ext>
            </a:extLst>
          </p:cNvPr>
          <p:cNvSpPr txBox="1">
            <a:spLocks/>
          </p:cNvSpPr>
          <p:nvPr/>
        </p:nvSpPr>
        <p:spPr>
          <a:xfrm>
            <a:off x="838200" y="3502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1698498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C0B0C-756A-C448-BA1B-2978E74DA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9B894-43B1-BEC5-F4B9-3BFB2D484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Units Analyzed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19F59-C26A-CD99-592C-803B408A9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Speaking Turn</a:t>
            </a:r>
          </a:p>
          <a:p>
            <a:pPr lvl="1"/>
            <a:r>
              <a:rPr lang="en-US" dirty="0"/>
              <a:t>Begin/end is clear</a:t>
            </a:r>
          </a:p>
          <a:p>
            <a:pPr lvl="1"/>
            <a:r>
              <a:rPr lang="en-US" dirty="0"/>
              <a:t>Meaning less clear </a:t>
            </a:r>
          </a:p>
          <a:p>
            <a:endParaRPr lang="en-US" dirty="0"/>
          </a:p>
          <a:p>
            <a:r>
              <a:rPr lang="en-US" dirty="0"/>
              <a:t>Sentence</a:t>
            </a:r>
          </a:p>
          <a:p>
            <a:pPr lvl="1"/>
            <a:r>
              <a:rPr lang="en-US" dirty="0"/>
              <a:t>Begin/end is clear, but arbitrary</a:t>
            </a:r>
          </a:p>
          <a:p>
            <a:pPr lvl="1"/>
            <a:r>
              <a:rPr lang="en-US" dirty="0"/>
              <a:t>Meaning more clear</a:t>
            </a:r>
          </a:p>
          <a:p>
            <a:endParaRPr lang="en-US" dirty="0"/>
          </a:p>
          <a:p>
            <a:r>
              <a:rPr lang="en-US" dirty="0"/>
              <a:t>Thought Unit </a:t>
            </a:r>
          </a:p>
          <a:p>
            <a:pPr lvl="1"/>
            <a:r>
              <a:rPr lang="en-US" dirty="0"/>
              <a:t>Meaning most clear</a:t>
            </a:r>
          </a:p>
          <a:p>
            <a:pPr lvl="1"/>
            <a:r>
              <a:rPr lang="en-US" dirty="0"/>
              <a:t>Lots of work to determine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C9E4EE-EA61-7C77-B5AB-6E2B018CE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193" y="567007"/>
            <a:ext cx="6693876" cy="55473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8A21EB-E114-97D1-8D55-D3795F0A62C0}"/>
              </a:ext>
            </a:extLst>
          </p:cNvPr>
          <p:cNvSpPr/>
          <p:nvPr/>
        </p:nvSpPr>
        <p:spPr>
          <a:xfrm>
            <a:off x="838200" y="3340693"/>
            <a:ext cx="4489938" cy="157372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lumMod val="20000"/>
                <a:lumOff val="80000"/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E724EA-633A-ED6F-BB40-A74309AB1DBB}"/>
              </a:ext>
            </a:extLst>
          </p:cNvPr>
          <p:cNvSpPr/>
          <p:nvPr/>
        </p:nvSpPr>
        <p:spPr>
          <a:xfrm>
            <a:off x="6550269" y="4602623"/>
            <a:ext cx="4668716" cy="31179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lumMod val="20000"/>
                <a:lumOff val="80000"/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C2540D-E1F7-6BC5-A9DC-0AC3E0287CE3}"/>
              </a:ext>
            </a:extLst>
          </p:cNvPr>
          <p:cNvSpPr/>
          <p:nvPr/>
        </p:nvSpPr>
        <p:spPr>
          <a:xfrm>
            <a:off x="838200" y="1688316"/>
            <a:ext cx="4489938" cy="1650005"/>
          </a:xfrm>
          <a:prstGeom prst="rect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>
            <a:solidFill>
              <a:schemeClr val="accent1">
                <a:lumMod val="20000"/>
                <a:lumOff val="80000"/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C8911E-89D8-8CF9-627E-6E4DC77824BB}"/>
              </a:ext>
            </a:extLst>
          </p:cNvPr>
          <p:cNvSpPr/>
          <p:nvPr/>
        </p:nvSpPr>
        <p:spPr>
          <a:xfrm>
            <a:off x="5737870" y="2907679"/>
            <a:ext cx="6078992" cy="866025"/>
          </a:xfrm>
          <a:prstGeom prst="rect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>
            <a:solidFill>
              <a:schemeClr val="accent1">
                <a:lumMod val="20000"/>
                <a:lumOff val="80000"/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BA950C-EF62-43C6-B2B4-AA027BE2BE96}"/>
              </a:ext>
            </a:extLst>
          </p:cNvPr>
          <p:cNvSpPr/>
          <p:nvPr/>
        </p:nvSpPr>
        <p:spPr>
          <a:xfrm>
            <a:off x="838200" y="4919156"/>
            <a:ext cx="4489938" cy="1392744"/>
          </a:xfrm>
          <a:prstGeom prst="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>
            <a:solidFill>
              <a:schemeClr val="accent1">
                <a:lumMod val="20000"/>
                <a:lumOff val="80000"/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E422D-25D6-5357-7AE4-08B78FF12FCA}"/>
              </a:ext>
            </a:extLst>
          </p:cNvPr>
          <p:cNvSpPr/>
          <p:nvPr/>
        </p:nvSpPr>
        <p:spPr>
          <a:xfrm>
            <a:off x="7280031" y="4152987"/>
            <a:ext cx="4305300" cy="175371"/>
          </a:xfrm>
          <a:prstGeom prst="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>
            <a:solidFill>
              <a:schemeClr val="accent1">
                <a:lumMod val="20000"/>
                <a:lumOff val="80000"/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560EA2-0B91-2668-7FB4-27C361CBFF9E}"/>
              </a:ext>
            </a:extLst>
          </p:cNvPr>
          <p:cNvSpPr/>
          <p:nvPr/>
        </p:nvSpPr>
        <p:spPr>
          <a:xfrm>
            <a:off x="5737870" y="4359612"/>
            <a:ext cx="2052114" cy="175371"/>
          </a:xfrm>
          <a:prstGeom prst="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>
            <a:solidFill>
              <a:schemeClr val="accent1">
                <a:lumMod val="20000"/>
                <a:lumOff val="80000"/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197901-F46E-79A6-1466-CEF50835DEDA}"/>
              </a:ext>
            </a:extLst>
          </p:cNvPr>
          <p:cNvSpPr txBox="1"/>
          <p:nvPr/>
        </p:nvSpPr>
        <p:spPr>
          <a:xfrm>
            <a:off x="3870968" y="2691990"/>
            <a:ext cx="1406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most common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E68A00-7CA9-7834-3D0B-82A7350587C1}"/>
              </a:ext>
            </a:extLst>
          </p:cNvPr>
          <p:cNvSpPr txBox="1"/>
          <p:nvPr/>
        </p:nvSpPr>
        <p:spPr>
          <a:xfrm>
            <a:off x="3160648" y="4073318"/>
            <a:ext cx="2190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but 70% of </a:t>
            </a:r>
          </a:p>
          <a:p>
            <a:pPr algn="r"/>
            <a:r>
              <a:rPr lang="en-US" b="1" dirty="0">
                <a:solidFill>
                  <a:srgbClr val="FF0000"/>
                </a:solidFill>
              </a:rPr>
              <a:t>speaking turns are sentences </a:t>
            </a:r>
          </a:p>
        </p:txBody>
      </p:sp>
    </p:spTree>
    <p:extLst>
      <p:ext uri="{BB962C8B-B14F-4D97-AF65-F5344CB8AC3E}">
        <p14:creationId xmlns:p14="http://schemas.microsoft.com/office/powerpoint/2010/main" val="25389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6E892F-2D6F-931C-8DE2-6CAEFF534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012" y="1342960"/>
            <a:ext cx="6981824" cy="48468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477C48-E5E9-E946-C89E-4F26F460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427" y="122105"/>
            <a:ext cx="11065933" cy="1325563"/>
          </a:xfrm>
        </p:spPr>
        <p:txBody>
          <a:bodyPr/>
          <a:lstStyle/>
          <a:p>
            <a:pPr algn="ctr"/>
            <a:r>
              <a:rPr lang="en-US" dirty="0"/>
              <a:t>Model 1 – </a:t>
            </a:r>
            <a:r>
              <a:rPr lang="en-US" dirty="0" err="1"/>
              <a:t>Aslani</a:t>
            </a:r>
            <a:r>
              <a:rPr lang="en-US" dirty="0"/>
              <a:t> et al (2016) – Anthropic (Opus)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27133-0CC8-41F3-3B0A-328B340BF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6514"/>
            <a:ext cx="512233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highlight>
                  <a:srgbClr val="000000"/>
                </a:highlight>
              </a:rPr>
              <a:t>75 Transcripts</a:t>
            </a:r>
          </a:p>
          <a:p>
            <a:pPr lvl="1"/>
            <a:endParaRPr lang="en-US" sz="3200" b="1" dirty="0">
              <a:solidFill>
                <a:schemeClr val="bg1"/>
              </a:solidFill>
              <a:highlight>
                <a:srgbClr val="000000"/>
              </a:highlight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3200" b="1" dirty="0">
                <a:solidFill>
                  <a:schemeClr val="bg1"/>
                </a:solidFill>
                <a:highlight>
                  <a:srgbClr val="000000"/>
                </a:highlight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- The Sweetshop </a:t>
            </a:r>
          </a:p>
          <a:p>
            <a:pPr lvl="1"/>
            <a:endParaRPr lang="en-US" sz="3200" b="1" dirty="0">
              <a:solidFill>
                <a:schemeClr val="bg1"/>
              </a:solidFill>
              <a:highlight>
                <a:srgbClr val="000000"/>
              </a:highlight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3200" b="1" dirty="0">
                <a:solidFill>
                  <a:schemeClr val="bg1"/>
                </a:solidFill>
                <a:highlight>
                  <a:srgbClr val="000000"/>
                </a:highlight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- Speaking turn is unit </a:t>
            </a:r>
          </a:p>
          <a:p>
            <a:pPr lvl="1"/>
            <a:endParaRPr lang="en-US" sz="3200" b="1" dirty="0">
              <a:solidFill>
                <a:schemeClr val="bg1"/>
              </a:solidFill>
              <a:highlight>
                <a:srgbClr val="000000"/>
              </a:highlight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3200" b="1" dirty="0">
                <a:solidFill>
                  <a:schemeClr val="bg1"/>
                </a:solidFill>
                <a:highlight>
                  <a:srgbClr val="000000"/>
                </a:highlight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- 72% have one sentence</a:t>
            </a:r>
          </a:p>
          <a:p>
            <a:pPr marL="0" indent="0">
              <a:buNone/>
            </a:pPr>
            <a:endParaRPr lang="en-US" sz="4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A6243AC-099B-5309-6C7A-BE5874823E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419627"/>
              </p:ext>
            </p:extLst>
          </p:nvPr>
        </p:nvGraphicFramePr>
        <p:xfrm>
          <a:off x="7820024" y="1342960"/>
          <a:ext cx="3888765" cy="4846816"/>
        </p:xfrm>
        <a:graphic>
          <a:graphicData uri="http://schemas.openxmlformats.org/drawingml/2006/table">
            <a:tbl>
              <a:tblPr firstRow="1" firstCol="1" bandRow="1"/>
              <a:tblGrid>
                <a:gridCol w="3888765">
                  <a:extLst>
                    <a:ext uri="{9D8B030D-6E8A-4147-A177-3AD203B41FA5}">
                      <a16:colId xmlns:a16="http://schemas.microsoft.com/office/drawing/2014/main" val="2379651325"/>
                    </a:ext>
                  </a:extLst>
                </a:gridCol>
              </a:tblGrid>
              <a:tr h="3728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Offer Single (OS)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285862872"/>
                  </a:ext>
                </a:extLst>
              </a:tr>
              <a:tr h="3728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Offer Multi-Issue (OM)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909306459"/>
                  </a:ext>
                </a:extLst>
              </a:tr>
              <a:tr h="3728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Offer Accept (OA)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000361771"/>
                  </a:ext>
                </a:extLst>
              </a:tr>
              <a:tr h="3728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Offer Reject (OR)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623073139"/>
                  </a:ext>
                </a:extLst>
              </a:tr>
              <a:tr h="3728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Question (Q)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592724952"/>
                  </a:ext>
                </a:extLst>
              </a:tr>
              <a:tr h="3728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Provide Information (I)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605472520"/>
                  </a:ext>
                </a:extLst>
              </a:tr>
              <a:tr h="3728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Substantiation (S)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12481931"/>
                  </a:ext>
                </a:extLst>
              </a:tr>
              <a:tr h="3728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Positive Reaction (RP)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287544454"/>
                  </a:ext>
                </a:extLst>
              </a:tr>
              <a:tr h="3728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Negative Reaction (RN)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1172094"/>
                  </a:ext>
                </a:extLst>
              </a:tr>
              <a:tr h="3728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Summarize (Sum)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086750818"/>
                  </a:ext>
                </a:extLst>
              </a:tr>
              <a:tr h="3728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Procedural Comment (Proc)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458419935"/>
                  </a:ext>
                </a:extLst>
              </a:tr>
              <a:tr h="3728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Miscellaneous On-Task (MI)  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263746663"/>
                  </a:ext>
                </a:extLst>
              </a:tr>
              <a:tr h="3728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Miscellaneous Off-Task (OT) 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81697454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623288A-E0D8-4729-3C1B-C1680CF90D47}"/>
              </a:ext>
            </a:extLst>
          </p:cNvPr>
          <p:cNvSpPr/>
          <p:nvPr/>
        </p:nvSpPr>
        <p:spPr>
          <a:xfrm>
            <a:off x="7787421" y="1342960"/>
            <a:ext cx="3921368" cy="4846819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FC475C-7765-4B64-2E9A-8D718C691428}"/>
              </a:ext>
            </a:extLst>
          </p:cNvPr>
          <p:cNvSpPr/>
          <p:nvPr/>
        </p:nvSpPr>
        <p:spPr>
          <a:xfrm>
            <a:off x="770427" y="1342960"/>
            <a:ext cx="6981824" cy="4846819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14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99D9EA6-D22D-1AE6-BFD4-71946CFB3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208" y="0"/>
            <a:ext cx="121716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6C20C0-2477-F6E7-BA0A-CC1B2D189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Prompt Includes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C3472-D458-C426-DC0D-1E136196A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660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Five Human-Coded Transcripts  </a:t>
            </a:r>
          </a:p>
          <a:p>
            <a:pPr lvl="1"/>
            <a:r>
              <a:rPr lang="en-US" dirty="0"/>
              <a:t>If less than 15 of a code, add made-up examples of that code </a:t>
            </a:r>
          </a:p>
          <a:p>
            <a:pPr lvl="1"/>
            <a:r>
              <a:rPr lang="en-US" dirty="0"/>
              <a:t>More explanation for information v. substantiation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Instructions</a:t>
            </a:r>
          </a:p>
          <a:p>
            <a:pPr lvl="1"/>
            <a:r>
              <a:rPr lang="en-US" dirty="0"/>
              <a:t>“Pay attention to speaker”</a:t>
            </a:r>
          </a:p>
          <a:p>
            <a:pPr lvl="1"/>
            <a:r>
              <a:rPr lang="en-US" dirty="0"/>
              <a:t>“Pay attention to comments before and after”</a:t>
            </a:r>
          </a:p>
          <a:p>
            <a:pPr lvl="1"/>
            <a:r>
              <a:rPr lang="en-US" dirty="0"/>
              <a:t>Format output in certain way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 Transcript to Be Coded 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1188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D2D8EA2-ECD7-C51E-7BBC-A815670251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217033"/>
              </p:ext>
            </p:extLst>
          </p:nvPr>
        </p:nvGraphicFramePr>
        <p:xfrm>
          <a:off x="1326174" y="2475095"/>
          <a:ext cx="9554736" cy="344310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89942">
                  <a:extLst>
                    <a:ext uri="{9D8B030D-6E8A-4147-A177-3AD203B41FA5}">
                      <a16:colId xmlns:a16="http://schemas.microsoft.com/office/drawing/2014/main" val="3416098415"/>
                    </a:ext>
                  </a:extLst>
                </a:gridCol>
                <a:gridCol w="1589942">
                  <a:extLst>
                    <a:ext uri="{9D8B030D-6E8A-4147-A177-3AD203B41FA5}">
                      <a16:colId xmlns:a16="http://schemas.microsoft.com/office/drawing/2014/main" val="1422748151"/>
                    </a:ext>
                  </a:extLst>
                </a:gridCol>
                <a:gridCol w="1589942">
                  <a:extLst>
                    <a:ext uri="{9D8B030D-6E8A-4147-A177-3AD203B41FA5}">
                      <a16:colId xmlns:a16="http://schemas.microsoft.com/office/drawing/2014/main" val="98187100"/>
                    </a:ext>
                  </a:extLst>
                </a:gridCol>
                <a:gridCol w="1589942">
                  <a:extLst>
                    <a:ext uri="{9D8B030D-6E8A-4147-A177-3AD203B41FA5}">
                      <a16:colId xmlns:a16="http://schemas.microsoft.com/office/drawing/2014/main" val="927555684"/>
                    </a:ext>
                  </a:extLst>
                </a:gridCol>
                <a:gridCol w="1605026">
                  <a:extLst>
                    <a:ext uri="{9D8B030D-6E8A-4147-A177-3AD203B41FA5}">
                      <a16:colId xmlns:a16="http://schemas.microsoft.com/office/drawing/2014/main" val="2888101507"/>
                    </a:ext>
                  </a:extLst>
                </a:gridCol>
                <a:gridCol w="1589942">
                  <a:extLst>
                    <a:ext uri="{9D8B030D-6E8A-4147-A177-3AD203B41FA5}">
                      <a16:colId xmlns:a16="http://schemas.microsoft.com/office/drawing/2014/main" val="2300236627"/>
                    </a:ext>
                  </a:extLst>
                </a:gridCol>
              </a:tblGrid>
              <a:tr h="870438">
                <a:tc>
                  <a:txBody>
                    <a:bodyPr/>
                    <a:lstStyle/>
                    <a:p>
                      <a:r>
                        <a:rPr lang="en-US" dirty="0"/>
                        <a:t> Label: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Perfect Consistency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 Consistency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Modest Consistency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400" dirty="0"/>
                        <a:t>(no code reported)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(no code reported</a:t>
                      </a:r>
                      <a:r>
                        <a:rPr lang="en-US" dirty="0"/>
                        <a:t>)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437729"/>
                  </a:ext>
                </a:extLst>
              </a:tr>
              <a:tr h="509953">
                <a:tc>
                  <a:txBody>
                    <a:bodyPr/>
                    <a:lstStyle/>
                    <a:p>
                      <a:r>
                        <a:rPr lang="en-US" dirty="0"/>
                        <a:t>Run #1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Same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Same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Same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Same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Same 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534953"/>
                  </a:ext>
                </a:extLst>
              </a:tr>
              <a:tr h="501162">
                <a:tc>
                  <a:txBody>
                    <a:bodyPr/>
                    <a:lstStyle/>
                    <a:p>
                      <a:r>
                        <a:rPr lang="en-US" dirty="0"/>
                        <a:t>Run #2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Same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Same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Same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Same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511275"/>
                  </a:ext>
                </a:extLst>
              </a:tr>
              <a:tr h="536331">
                <a:tc>
                  <a:txBody>
                    <a:bodyPr/>
                    <a:lstStyle/>
                    <a:p>
                      <a:r>
                        <a:rPr lang="en-US" dirty="0"/>
                        <a:t>Run #3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Same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Same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Same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408127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r>
                        <a:rPr lang="en-US" dirty="0"/>
                        <a:t>Run #4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Same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Same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23716"/>
                  </a:ext>
                </a:extLst>
              </a:tr>
              <a:tr h="497683">
                <a:tc>
                  <a:txBody>
                    <a:bodyPr/>
                    <a:lstStyle/>
                    <a:p>
                      <a:r>
                        <a:rPr lang="en-US" dirty="0"/>
                        <a:t>Run #5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Same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35451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CD504F0-BBCE-E4D7-66C6-3BBC4A6939A3}"/>
              </a:ext>
            </a:extLst>
          </p:cNvPr>
          <p:cNvSpPr txBox="1"/>
          <p:nvPr/>
        </p:nvSpPr>
        <p:spPr>
          <a:xfrm>
            <a:off x="1311090" y="2074985"/>
            <a:ext cx="9136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Does model report the same code for that speech unit for five separate runs?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63926C1-45E4-45B0-3AAF-D0401855C21E}"/>
              </a:ext>
            </a:extLst>
          </p:cNvPr>
          <p:cNvSpPr txBox="1">
            <a:spLocks/>
          </p:cNvSpPr>
          <p:nvPr/>
        </p:nvSpPr>
        <p:spPr>
          <a:xfrm>
            <a:off x="365310" y="5493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Realize Need to Check Reliability Too</a:t>
            </a:r>
          </a:p>
          <a:p>
            <a:pPr algn="ctr"/>
            <a:r>
              <a:rPr lang="en-US" dirty="0"/>
              <a:t>Expect some inconsistency – what is acceptable?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1914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649EE-BC0A-957C-3929-3AAEC0BE0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ECCF5-E5BB-C966-73AC-C296D8C2B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032" y="344138"/>
            <a:ext cx="10515600" cy="1325563"/>
          </a:xfrm>
        </p:spPr>
        <p:txBody>
          <a:bodyPr/>
          <a:lstStyle/>
          <a:p>
            <a:r>
              <a:rPr lang="en-US" dirty="0"/>
              <a:t>Validation Step 1 - do model’s codes match human-assigned codes for test transcripts?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42690C-F6B5-DCFB-B115-5C28155F1785}"/>
              </a:ext>
            </a:extLst>
          </p:cNvPr>
          <p:cNvSpPr txBox="1"/>
          <p:nvPr/>
        </p:nvSpPr>
        <p:spPr>
          <a:xfrm>
            <a:off x="1234112" y="5767491"/>
            <a:ext cx="9303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Overall: 73% match, kappa=.69, 85% estimated observer accuracy</a:t>
            </a:r>
          </a:p>
          <a:p>
            <a:pPr algn="ctr"/>
            <a:r>
              <a:rPr lang="en-US" sz="2400" i="1" dirty="0"/>
              <a:t>Check: Match levels same for first and second half of transcripts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C285848-5A2D-8B02-BF19-64DD6F402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733" y="1959585"/>
            <a:ext cx="7707575" cy="351802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5846BC6-B086-1FC0-BC20-9834CDD226C2}"/>
              </a:ext>
            </a:extLst>
          </p:cNvPr>
          <p:cNvSpPr/>
          <p:nvPr/>
        </p:nvSpPr>
        <p:spPr>
          <a:xfrm>
            <a:off x="1883733" y="1784838"/>
            <a:ext cx="7620752" cy="3692768"/>
          </a:xfrm>
          <a:prstGeom prst="rect">
            <a:avLst/>
          </a:prstGeom>
          <a:noFill/>
          <a:ln w="22225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430F7D-B90A-0E0C-B26B-EAB28F9EBB49}"/>
              </a:ext>
            </a:extLst>
          </p:cNvPr>
          <p:cNvSpPr txBox="1"/>
          <p:nvPr/>
        </p:nvSpPr>
        <p:spPr>
          <a:xfrm>
            <a:off x="9707866" y="3118431"/>
            <a:ext cx="2340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Overall: 73% match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03495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990D5CE-4B2F-D0A5-93B6-8BC9A8C1BE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56893"/>
              </p:ext>
            </p:extLst>
          </p:nvPr>
        </p:nvGraphicFramePr>
        <p:xfrm>
          <a:off x="7057670" y="365125"/>
          <a:ext cx="4478657" cy="6202945"/>
        </p:xfrm>
        <a:graphic>
          <a:graphicData uri="http://schemas.openxmlformats.org/drawingml/2006/table">
            <a:tbl>
              <a:tblPr firstRow="1" firstCol="1" bandRow="1"/>
              <a:tblGrid>
                <a:gridCol w="1345350">
                  <a:extLst>
                    <a:ext uri="{9D8B030D-6E8A-4147-A177-3AD203B41FA5}">
                      <a16:colId xmlns:a16="http://schemas.microsoft.com/office/drawing/2014/main" val="1941796543"/>
                    </a:ext>
                  </a:extLst>
                </a:gridCol>
                <a:gridCol w="1787957">
                  <a:extLst>
                    <a:ext uri="{9D8B030D-6E8A-4147-A177-3AD203B41FA5}">
                      <a16:colId xmlns:a16="http://schemas.microsoft.com/office/drawing/2014/main" val="3962407948"/>
                    </a:ext>
                  </a:extLst>
                </a:gridCol>
                <a:gridCol w="1345350">
                  <a:extLst>
                    <a:ext uri="{9D8B030D-6E8A-4147-A177-3AD203B41FA5}">
                      <a16:colId xmlns:a16="http://schemas.microsoft.com/office/drawing/2014/main" val="2669981552"/>
                    </a:ext>
                  </a:extLst>
                </a:gridCol>
              </a:tblGrid>
              <a:tr h="497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EEECE1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Human Code</a:t>
                      </a:r>
                      <a:endParaRPr lang="en-US" sz="1800" kern="100" dirty="0">
                        <a:effectLst/>
                        <a:highlight>
                          <a:srgbClr val="EEECE1"/>
                        </a:highlight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EEECE1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% of units Across All Transcripts </a:t>
                      </a:r>
                      <a:endParaRPr lang="en-US" sz="1800" kern="100" dirty="0">
                        <a:effectLst/>
                        <a:highlight>
                          <a:srgbClr val="EEECE1"/>
                        </a:highlight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DAEEF3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Model Match % </a:t>
                      </a:r>
                      <a:endParaRPr lang="en-US" sz="1800" kern="100" dirty="0">
                        <a:effectLst/>
                        <a:highlight>
                          <a:srgbClr val="DAEEF3"/>
                        </a:highlight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972878"/>
                  </a:ext>
                </a:extLst>
              </a:tr>
              <a:tr h="4082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highlight>
                            <a:srgbClr val="EEECE1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RP</a:t>
                      </a:r>
                      <a:endParaRPr lang="en-US" sz="1800" kern="100">
                        <a:effectLst/>
                        <a:highlight>
                          <a:srgbClr val="EEECE1"/>
                        </a:highlight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EEECE1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26.52 </a:t>
                      </a:r>
                      <a:endParaRPr lang="en-US" sz="1800" kern="100" dirty="0">
                        <a:effectLst/>
                        <a:highlight>
                          <a:srgbClr val="EEECE1"/>
                        </a:highlight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DAEEF3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88.45%</a:t>
                      </a:r>
                      <a:endParaRPr lang="en-US" sz="1800" kern="100" dirty="0">
                        <a:effectLst/>
                        <a:highlight>
                          <a:srgbClr val="DAEEF3"/>
                        </a:highlight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013649"/>
                  </a:ext>
                </a:extLst>
              </a:tr>
              <a:tr h="4082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highlight>
                            <a:srgbClr val="EEECE1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</a:t>
                      </a:r>
                      <a:endParaRPr lang="en-US" sz="1800" kern="100">
                        <a:effectLst/>
                        <a:highlight>
                          <a:srgbClr val="EEECE1"/>
                        </a:highlight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EEECE1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19.41 </a:t>
                      </a:r>
                      <a:endParaRPr lang="en-US" sz="1800" kern="100" dirty="0">
                        <a:effectLst/>
                        <a:highlight>
                          <a:srgbClr val="EEECE1"/>
                        </a:highlight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highlight>
                            <a:srgbClr val="DAEEF3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66.96%</a:t>
                      </a:r>
                      <a:endParaRPr lang="en-US" sz="1800" kern="100">
                        <a:effectLst/>
                        <a:highlight>
                          <a:srgbClr val="DAEEF3"/>
                        </a:highlight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596452"/>
                  </a:ext>
                </a:extLst>
              </a:tr>
              <a:tr h="4082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highlight>
                            <a:srgbClr val="EEECE1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</a:t>
                      </a:r>
                      <a:endParaRPr lang="en-US" sz="1800" kern="100">
                        <a:effectLst/>
                        <a:highlight>
                          <a:srgbClr val="EEECE1"/>
                        </a:highlight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EEECE1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17.42 </a:t>
                      </a:r>
                      <a:endParaRPr lang="en-US" sz="1800" kern="100" dirty="0">
                        <a:effectLst/>
                        <a:highlight>
                          <a:srgbClr val="EEECE1"/>
                        </a:highlight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highlight>
                            <a:srgbClr val="DAEEF3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86.46%</a:t>
                      </a:r>
                      <a:endParaRPr lang="en-US" sz="1800" kern="100">
                        <a:effectLst/>
                        <a:highlight>
                          <a:srgbClr val="DAEEF3"/>
                        </a:highlight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257049"/>
                  </a:ext>
                </a:extLst>
              </a:tr>
              <a:tr h="4082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highlight>
                            <a:srgbClr val="EEECE1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OS</a:t>
                      </a:r>
                      <a:endParaRPr lang="en-US" sz="1800" kern="100">
                        <a:effectLst/>
                        <a:highlight>
                          <a:srgbClr val="EEECE1"/>
                        </a:highlight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EEECE1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8.07 </a:t>
                      </a:r>
                      <a:endParaRPr lang="en-US" sz="1800" kern="100" dirty="0">
                        <a:effectLst/>
                        <a:highlight>
                          <a:srgbClr val="EEECE1"/>
                        </a:highlight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highlight>
                            <a:srgbClr val="DAEEF3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70.41%</a:t>
                      </a:r>
                      <a:endParaRPr lang="en-US" sz="1800" kern="100">
                        <a:effectLst/>
                        <a:highlight>
                          <a:srgbClr val="DAEEF3"/>
                        </a:highlight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679809"/>
                  </a:ext>
                </a:extLst>
              </a:tr>
              <a:tr h="4082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highlight>
                            <a:srgbClr val="EEECE1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</a:t>
                      </a:r>
                      <a:endParaRPr lang="en-US" sz="1800" kern="100">
                        <a:effectLst/>
                        <a:highlight>
                          <a:srgbClr val="EEECE1"/>
                        </a:highlight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EEECE1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8.03 </a:t>
                      </a:r>
                      <a:endParaRPr lang="en-US" sz="1800" kern="100" dirty="0">
                        <a:effectLst/>
                        <a:highlight>
                          <a:srgbClr val="EEECE1"/>
                        </a:highlight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highlight>
                            <a:srgbClr val="DAEEF3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59.27%</a:t>
                      </a:r>
                      <a:endParaRPr lang="en-US" sz="1800" kern="100">
                        <a:effectLst/>
                        <a:highlight>
                          <a:srgbClr val="DAEEF3"/>
                        </a:highlight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897354"/>
                  </a:ext>
                </a:extLst>
              </a:tr>
              <a:tr h="4082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highlight>
                            <a:srgbClr val="EEECE1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PROC</a:t>
                      </a:r>
                      <a:endParaRPr lang="en-US" sz="1800" kern="100">
                        <a:effectLst/>
                        <a:highlight>
                          <a:srgbClr val="EEECE1"/>
                        </a:highlight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EEECE1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5.53 </a:t>
                      </a:r>
                      <a:endParaRPr lang="en-US" sz="1800" kern="100" dirty="0">
                        <a:effectLst/>
                        <a:highlight>
                          <a:srgbClr val="EEECE1"/>
                        </a:highlight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highlight>
                            <a:srgbClr val="DAEEF3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57.76%</a:t>
                      </a:r>
                      <a:endParaRPr lang="en-US" sz="1800" kern="100">
                        <a:effectLst/>
                        <a:highlight>
                          <a:srgbClr val="DAEEF3"/>
                        </a:highlight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93823"/>
                  </a:ext>
                </a:extLst>
              </a:tr>
              <a:tr h="4082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highlight>
                            <a:srgbClr val="EEECE1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OA</a:t>
                      </a:r>
                      <a:endParaRPr lang="en-US" sz="1800" kern="100">
                        <a:effectLst/>
                        <a:highlight>
                          <a:srgbClr val="EEECE1"/>
                        </a:highlight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highlight>
                            <a:srgbClr val="EEECE1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5.16 </a:t>
                      </a:r>
                      <a:endParaRPr lang="en-US" sz="1800" kern="100">
                        <a:effectLst/>
                        <a:highlight>
                          <a:srgbClr val="EEECE1"/>
                        </a:highlight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highlight>
                            <a:srgbClr val="DAEEF3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69.38%</a:t>
                      </a:r>
                      <a:endParaRPr lang="en-US" sz="1800" kern="100">
                        <a:effectLst/>
                        <a:highlight>
                          <a:srgbClr val="DAEEF3"/>
                        </a:highlight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001347"/>
                  </a:ext>
                </a:extLst>
              </a:tr>
              <a:tr h="4082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highlight>
                            <a:srgbClr val="EEECE1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</a:t>
                      </a:r>
                      <a:endParaRPr lang="en-US" sz="1800" kern="100">
                        <a:effectLst/>
                        <a:highlight>
                          <a:srgbClr val="EEECE1"/>
                        </a:highlight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EEECE1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3.81 </a:t>
                      </a:r>
                      <a:endParaRPr lang="en-US" sz="1800" kern="100" dirty="0">
                        <a:effectLst/>
                        <a:highlight>
                          <a:srgbClr val="EEECE1"/>
                        </a:highlight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highlight>
                            <a:srgbClr val="DAEEF3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63.78%</a:t>
                      </a:r>
                      <a:endParaRPr lang="en-US" sz="1800" kern="100">
                        <a:effectLst/>
                        <a:highlight>
                          <a:srgbClr val="DAEEF3"/>
                        </a:highlight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401196"/>
                  </a:ext>
                </a:extLst>
              </a:tr>
              <a:tr h="4223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highlight>
                            <a:srgbClr val="EEECE1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SUM</a:t>
                      </a:r>
                      <a:endParaRPr lang="en-US" sz="1800" kern="100">
                        <a:effectLst/>
                        <a:highlight>
                          <a:srgbClr val="EEECE1"/>
                        </a:highlight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EEECE1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3.69 </a:t>
                      </a:r>
                      <a:endParaRPr lang="en-US" sz="1800" kern="100" dirty="0">
                        <a:effectLst/>
                        <a:highlight>
                          <a:srgbClr val="EEECE1"/>
                        </a:highlight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highlight>
                            <a:srgbClr val="DAEEF3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36.94%</a:t>
                      </a:r>
                      <a:endParaRPr lang="en-US" sz="1800" kern="100">
                        <a:effectLst/>
                        <a:highlight>
                          <a:srgbClr val="DAEEF3"/>
                        </a:highlight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49880"/>
                  </a:ext>
                </a:extLst>
              </a:tr>
              <a:tr h="4082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highlight>
                            <a:srgbClr val="EEECE1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OM</a:t>
                      </a:r>
                      <a:endParaRPr lang="en-US" sz="1800" kern="100">
                        <a:effectLst/>
                        <a:highlight>
                          <a:srgbClr val="EEECE1"/>
                        </a:highlight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EEECE1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1.07 </a:t>
                      </a:r>
                      <a:endParaRPr lang="en-US" sz="1800" kern="100" dirty="0">
                        <a:effectLst/>
                        <a:highlight>
                          <a:srgbClr val="EEECE1"/>
                        </a:highlight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highlight>
                            <a:srgbClr val="DAEEF3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60.00%</a:t>
                      </a:r>
                      <a:endParaRPr lang="en-US" sz="1800" kern="100">
                        <a:effectLst/>
                        <a:highlight>
                          <a:srgbClr val="DAEEF3"/>
                        </a:highlight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272851"/>
                  </a:ext>
                </a:extLst>
              </a:tr>
              <a:tr h="4082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highlight>
                            <a:srgbClr val="EEECE1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RN</a:t>
                      </a:r>
                      <a:endParaRPr lang="en-US" sz="1800" kern="100">
                        <a:effectLst/>
                        <a:highlight>
                          <a:srgbClr val="EEECE1"/>
                        </a:highlight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EEECE1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0.74 </a:t>
                      </a:r>
                      <a:endParaRPr lang="en-US" sz="1800" kern="100" dirty="0">
                        <a:effectLst/>
                        <a:highlight>
                          <a:srgbClr val="EEECE1"/>
                        </a:highlight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highlight>
                            <a:srgbClr val="DAEEF3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40.00%</a:t>
                      </a:r>
                      <a:endParaRPr lang="en-US" sz="1800" kern="100">
                        <a:effectLst/>
                        <a:highlight>
                          <a:srgbClr val="DAEEF3"/>
                        </a:highlight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683792"/>
                  </a:ext>
                </a:extLst>
              </a:tr>
              <a:tr h="4082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highlight>
                            <a:srgbClr val="EEECE1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OT</a:t>
                      </a:r>
                      <a:endParaRPr lang="en-US" sz="1800" kern="100">
                        <a:effectLst/>
                        <a:highlight>
                          <a:srgbClr val="EEECE1"/>
                        </a:highlight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EEECE1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0.39 </a:t>
                      </a:r>
                      <a:endParaRPr lang="en-US" sz="1800" kern="100" dirty="0">
                        <a:effectLst/>
                        <a:highlight>
                          <a:srgbClr val="EEECE1"/>
                        </a:highlight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highlight>
                            <a:srgbClr val="DAEEF3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8.33%</a:t>
                      </a:r>
                      <a:endParaRPr lang="en-US" sz="1800" kern="100">
                        <a:effectLst/>
                        <a:highlight>
                          <a:srgbClr val="DAEEF3"/>
                        </a:highlight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391266"/>
                  </a:ext>
                </a:extLst>
              </a:tr>
              <a:tr h="4223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highlight>
                            <a:srgbClr val="EEECE1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OR</a:t>
                      </a:r>
                      <a:endParaRPr lang="en-US" sz="1800" kern="100">
                        <a:effectLst/>
                        <a:highlight>
                          <a:srgbClr val="EEECE1"/>
                        </a:highlight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highlight>
                            <a:srgbClr val="EEECE1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0.14 </a:t>
                      </a:r>
                      <a:endParaRPr lang="en-US" sz="1800" kern="100">
                        <a:effectLst/>
                        <a:highlight>
                          <a:srgbClr val="EEECE1"/>
                        </a:highlight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DAEEF3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38.46%</a:t>
                      </a:r>
                      <a:endParaRPr lang="en-US" sz="1800" kern="100" dirty="0">
                        <a:effectLst/>
                        <a:highlight>
                          <a:srgbClr val="DAEEF3"/>
                        </a:highlight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85170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0C61943-D2D6-E7FD-6ECE-6B56E7CB1F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076325"/>
              </p:ext>
            </p:extLst>
          </p:nvPr>
        </p:nvGraphicFramePr>
        <p:xfrm>
          <a:off x="4001831" y="1214703"/>
          <a:ext cx="2720975" cy="4428593"/>
        </p:xfrm>
        <a:graphic>
          <a:graphicData uri="http://schemas.openxmlformats.org/drawingml/2006/table">
            <a:tbl>
              <a:tblPr firstRow="1" firstCol="1" bandRow="1"/>
              <a:tblGrid>
                <a:gridCol w="2720975">
                  <a:extLst>
                    <a:ext uri="{9D8B030D-6E8A-4147-A177-3AD203B41FA5}">
                      <a16:colId xmlns:a16="http://schemas.microsoft.com/office/drawing/2014/main" val="2379651325"/>
                    </a:ext>
                  </a:extLst>
                </a:gridCol>
              </a:tblGrid>
              <a:tr h="340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Offer Single (OS)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5862872"/>
                  </a:ext>
                </a:extLst>
              </a:tr>
              <a:tr h="340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Offer Multi-Issue (OM)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9306459"/>
                  </a:ext>
                </a:extLst>
              </a:tr>
              <a:tr h="340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Offer Accept (OA)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361771"/>
                  </a:ext>
                </a:extLst>
              </a:tr>
              <a:tr h="340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Offer Reject (OR)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073139"/>
                  </a:ext>
                </a:extLst>
              </a:tr>
              <a:tr h="340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Question (Q)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2724952"/>
                  </a:ext>
                </a:extLst>
              </a:tr>
              <a:tr h="340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Provide Information (I)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5472520"/>
                  </a:ext>
                </a:extLst>
              </a:tr>
              <a:tr h="340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Substantiation (S)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481931"/>
                  </a:ext>
                </a:extLst>
              </a:tr>
              <a:tr h="340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Positive Reaction (RP)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7544454"/>
                  </a:ext>
                </a:extLst>
              </a:tr>
              <a:tr h="340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Negative Reaction (RN)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72094"/>
                  </a:ext>
                </a:extLst>
              </a:tr>
              <a:tr h="340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Summarize (Sum)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6750818"/>
                  </a:ext>
                </a:extLst>
              </a:tr>
              <a:tr h="340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Procedural Comment (Proc)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419935"/>
                  </a:ext>
                </a:extLst>
              </a:tr>
              <a:tr h="340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Miscellaneous On-Task (MI)  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3746663"/>
                  </a:ext>
                </a:extLst>
              </a:tr>
              <a:tr h="340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Miscellaneous Off-Task (OT) 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6974542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74DE63-FA82-3313-F9F2-55D77074811B}"/>
              </a:ext>
            </a:extLst>
          </p:cNvPr>
          <p:cNvCxnSpPr/>
          <p:nvPr/>
        </p:nvCxnSpPr>
        <p:spPr>
          <a:xfrm>
            <a:off x="4001830" y="1214703"/>
            <a:ext cx="27209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996665A-4B31-4B77-91AA-C16DFD7AC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419" y="906992"/>
            <a:ext cx="3530515" cy="6322754"/>
          </a:xfrm>
        </p:spPr>
        <p:txBody>
          <a:bodyPr/>
          <a:lstStyle/>
          <a:p>
            <a:r>
              <a:rPr lang="en-US" dirty="0"/>
              <a:t>Frequency</a:t>
            </a:r>
          </a:p>
          <a:p>
            <a:pPr lvl="1"/>
            <a:r>
              <a:rPr lang="en-US" dirty="0"/>
              <a:t>RP  –   26% of codes </a:t>
            </a:r>
          </a:p>
          <a:p>
            <a:pPr lvl="1"/>
            <a:r>
              <a:rPr lang="en-US" dirty="0"/>
              <a:t>OR –  .14% of codes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more instances of code, get better match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More learning</a:t>
            </a:r>
          </a:p>
          <a:p>
            <a:pPr marL="457200"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BB2C8409-D783-6118-498C-1D8F2DBC0756}"/>
              </a:ext>
            </a:extLst>
          </p:cNvPr>
          <p:cNvSpPr/>
          <p:nvPr/>
        </p:nvSpPr>
        <p:spPr>
          <a:xfrm>
            <a:off x="7353995" y="1278467"/>
            <a:ext cx="2238738" cy="287866"/>
          </a:xfrm>
          <a:prstGeom prst="flowChartAlternateProcess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37A69A05-B1AE-B1BB-AD13-9D58A1E5BF9B}"/>
              </a:ext>
            </a:extLst>
          </p:cNvPr>
          <p:cNvSpPr/>
          <p:nvPr/>
        </p:nvSpPr>
        <p:spPr>
          <a:xfrm>
            <a:off x="7489462" y="6280204"/>
            <a:ext cx="2238738" cy="287866"/>
          </a:xfrm>
          <a:prstGeom prst="flowChartAlternateProcess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CD01FB5A-0D1B-F0FD-C744-0F732F05E3E9}"/>
              </a:ext>
            </a:extLst>
          </p:cNvPr>
          <p:cNvSpPr/>
          <p:nvPr/>
        </p:nvSpPr>
        <p:spPr>
          <a:xfrm>
            <a:off x="4312779" y="2297576"/>
            <a:ext cx="2238738" cy="287866"/>
          </a:xfrm>
          <a:prstGeom prst="flowChartAlternateProcess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294D2467-57D3-FBFD-E2CE-06319BC76FE6}"/>
              </a:ext>
            </a:extLst>
          </p:cNvPr>
          <p:cNvSpPr/>
          <p:nvPr/>
        </p:nvSpPr>
        <p:spPr>
          <a:xfrm>
            <a:off x="4256602" y="3668315"/>
            <a:ext cx="2238738" cy="287866"/>
          </a:xfrm>
          <a:prstGeom prst="flowChartAlternateProcess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943415B-F3C1-DF42-69F5-F1CD6B13F161}"/>
              </a:ext>
            </a:extLst>
          </p:cNvPr>
          <p:cNvCxnSpPr>
            <a:cxnSpLocks/>
          </p:cNvCxnSpPr>
          <p:nvPr/>
        </p:nvCxnSpPr>
        <p:spPr>
          <a:xfrm flipV="1">
            <a:off x="9964616" y="1787312"/>
            <a:ext cx="0" cy="4337737"/>
          </a:xfrm>
          <a:prstGeom prst="straightConnector1">
            <a:avLst/>
          </a:prstGeom>
          <a:ln w="698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33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graph&#10;&#10;Description automatically generated">
            <a:extLst>
              <a:ext uri="{FF2B5EF4-FFF2-40B4-BE49-F238E27FC236}">
                <a16:creationId xmlns:a16="http://schemas.microsoft.com/office/drawing/2014/main" id="{9A04E9E9-24A2-9376-B09E-C43C4C9CD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833" y="37049"/>
            <a:ext cx="8740167" cy="6783901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3B9C029-247C-85B4-835C-CC3F7E566A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577677"/>
              </p:ext>
            </p:extLst>
          </p:nvPr>
        </p:nvGraphicFramePr>
        <p:xfrm>
          <a:off x="538595" y="1103098"/>
          <a:ext cx="2720975" cy="4428593"/>
        </p:xfrm>
        <a:graphic>
          <a:graphicData uri="http://schemas.openxmlformats.org/drawingml/2006/table">
            <a:tbl>
              <a:tblPr firstRow="1" firstCol="1" bandRow="1"/>
              <a:tblGrid>
                <a:gridCol w="2720975">
                  <a:extLst>
                    <a:ext uri="{9D8B030D-6E8A-4147-A177-3AD203B41FA5}">
                      <a16:colId xmlns:a16="http://schemas.microsoft.com/office/drawing/2014/main" val="2379651325"/>
                    </a:ext>
                  </a:extLst>
                </a:gridCol>
              </a:tblGrid>
              <a:tr h="340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Offer Single (OS)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5862872"/>
                  </a:ext>
                </a:extLst>
              </a:tr>
              <a:tr h="340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Offer Multi-Issue (OM)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9306459"/>
                  </a:ext>
                </a:extLst>
              </a:tr>
              <a:tr h="340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Offer Accept (OA)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361771"/>
                  </a:ext>
                </a:extLst>
              </a:tr>
              <a:tr h="340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Offer Reject (OR)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073139"/>
                  </a:ext>
                </a:extLst>
              </a:tr>
              <a:tr h="340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Question (Q)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2724952"/>
                  </a:ext>
                </a:extLst>
              </a:tr>
              <a:tr h="340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Provide Information (I)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5472520"/>
                  </a:ext>
                </a:extLst>
              </a:tr>
              <a:tr h="340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Substantiation (S)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481931"/>
                  </a:ext>
                </a:extLst>
              </a:tr>
              <a:tr h="340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Positive Reaction (RP)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7544454"/>
                  </a:ext>
                </a:extLst>
              </a:tr>
              <a:tr h="340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Negative Reaction (RN)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72094"/>
                  </a:ext>
                </a:extLst>
              </a:tr>
              <a:tr h="340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Summarize (Sum)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6750818"/>
                  </a:ext>
                </a:extLst>
              </a:tr>
              <a:tr h="340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Procedural Comment (Proc)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419935"/>
                  </a:ext>
                </a:extLst>
              </a:tr>
              <a:tr h="340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Miscellaneous On-Task (MI)  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3746663"/>
                  </a:ext>
                </a:extLst>
              </a:tr>
              <a:tr h="340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Miscellaneous Off-Task (OT) 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6974542"/>
                  </a:ext>
                </a:extLst>
              </a:tr>
            </a:tbl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E12372E-DCB3-3B89-07DB-A054DEFC508B}"/>
              </a:ext>
            </a:extLst>
          </p:cNvPr>
          <p:cNvCxnSpPr/>
          <p:nvPr/>
        </p:nvCxnSpPr>
        <p:spPr>
          <a:xfrm>
            <a:off x="538594" y="1114395"/>
            <a:ext cx="27209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A34DF4AD-F070-EF8F-4B00-5ACD04DD7E84}"/>
              </a:ext>
            </a:extLst>
          </p:cNvPr>
          <p:cNvSpPr/>
          <p:nvPr/>
        </p:nvSpPr>
        <p:spPr>
          <a:xfrm>
            <a:off x="9757515" y="391836"/>
            <a:ext cx="619862" cy="520995"/>
          </a:xfrm>
          <a:prstGeom prst="flowChartAlternateProcess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0638F8D8-4D38-A28E-6A2C-1078D8AB2A86}"/>
              </a:ext>
            </a:extLst>
          </p:cNvPr>
          <p:cNvSpPr/>
          <p:nvPr/>
        </p:nvSpPr>
        <p:spPr>
          <a:xfrm>
            <a:off x="9240064" y="1251752"/>
            <a:ext cx="619862" cy="520995"/>
          </a:xfrm>
          <a:prstGeom prst="flowChartAlternateProcess">
            <a:avLst/>
          </a:prstGeom>
          <a:noFill/>
          <a:ln w="4445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8515A88F-3994-EEC0-DC1E-F7E03B6A5EC5}"/>
              </a:ext>
            </a:extLst>
          </p:cNvPr>
          <p:cNvSpPr/>
          <p:nvPr/>
        </p:nvSpPr>
        <p:spPr>
          <a:xfrm>
            <a:off x="4150613" y="5271194"/>
            <a:ext cx="619862" cy="520995"/>
          </a:xfrm>
          <a:prstGeom prst="flowChartAlternateProcess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9F2036C2-9630-451E-427C-189DB5BBBE6F}"/>
              </a:ext>
            </a:extLst>
          </p:cNvPr>
          <p:cNvSpPr/>
          <p:nvPr/>
        </p:nvSpPr>
        <p:spPr>
          <a:xfrm>
            <a:off x="5155000" y="4750199"/>
            <a:ext cx="619862" cy="520995"/>
          </a:xfrm>
          <a:prstGeom prst="flowChartAlternateProcess">
            <a:avLst/>
          </a:prstGeom>
          <a:noFill/>
          <a:ln w="4445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4D9A1D7C-8C1A-261B-4979-15AE5D08980A}"/>
              </a:ext>
            </a:extLst>
          </p:cNvPr>
          <p:cNvSpPr/>
          <p:nvPr/>
        </p:nvSpPr>
        <p:spPr>
          <a:xfrm>
            <a:off x="870151" y="3496733"/>
            <a:ext cx="2003553" cy="356793"/>
          </a:xfrm>
          <a:prstGeom prst="flowChartAlternateProcess">
            <a:avLst/>
          </a:prstGeom>
          <a:noFill/>
          <a:ln w="4445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D346EE1A-6EDF-C1CC-3F4F-59851993001E}"/>
              </a:ext>
            </a:extLst>
          </p:cNvPr>
          <p:cNvSpPr/>
          <p:nvPr/>
        </p:nvSpPr>
        <p:spPr>
          <a:xfrm>
            <a:off x="924457" y="1772164"/>
            <a:ext cx="1949248" cy="355599"/>
          </a:xfrm>
          <a:prstGeom prst="flowChartAlternateProcess">
            <a:avLst/>
          </a:prstGeom>
          <a:noFill/>
          <a:ln w="4445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64CB0342-44A7-146B-581C-5A0F75695A77}"/>
              </a:ext>
            </a:extLst>
          </p:cNvPr>
          <p:cNvSpPr/>
          <p:nvPr/>
        </p:nvSpPr>
        <p:spPr>
          <a:xfrm>
            <a:off x="870151" y="4146862"/>
            <a:ext cx="1949247" cy="356793"/>
          </a:xfrm>
          <a:prstGeom prst="flowChartAlternateProcess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79E2400A-18B4-A828-3637-492509DD5828}"/>
              </a:ext>
            </a:extLst>
          </p:cNvPr>
          <p:cNvSpPr/>
          <p:nvPr/>
        </p:nvSpPr>
        <p:spPr>
          <a:xfrm>
            <a:off x="870151" y="2785532"/>
            <a:ext cx="2064928" cy="344508"/>
          </a:xfrm>
          <a:prstGeom prst="flowChartAlternateProcess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5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3" grpId="0" animBg="1"/>
      <p:bldP spid="5" grpId="0" animBg="1"/>
      <p:bldP spid="1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A1F2CC-F2EE-693D-F34B-9B4FB72C8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8446" y="-165306"/>
            <a:ext cx="11982090" cy="73956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A1CC8B-3153-0671-E799-08104F5A7E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31962" y="3071933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Coding Transcripts</a:t>
            </a:r>
          </a:p>
        </p:txBody>
      </p:sp>
    </p:spTree>
    <p:extLst>
      <p:ext uri="{BB962C8B-B14F-4D97-AF65-F5344CB8AC3E}">
        <p14:creationId xmlns:p14="http://schemas.microsoft.com/office/powerpoint/2010/main" val="21542330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CC1B1-D437-5E0E-2641-38D2DC2F9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Summation? Information?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DB821-F587-76D9-BED3-A758FD5AA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42674" cy="4351338"/>
          </a:xfrm>
        </p:spPr>
        <p:txBody>
          <a:bodyPr/>
          <a:lstStyle/>
          <a:p>
            <a:r>
              <a:rPr lang="en-US" dirty="0"/>
              <a:t>1: The temperature, yeah.</a:t>
            </a:r>
          </a:p>
          <a:p>
            <a:r>
              <a:rPr lang="en-US" dirty="0"/>
              <a:t>2: Which one is a good temperature for you?</a:t>
            </a:r>
          </a:p>
          <a:p>
            <a:r>
              <a:rPr lang="en-US" dirty="0"/>
              <a:t>1: So for temperature, you see, because I’m selling ice cream, I don’t want the temperature to be very cold, right?  </a:t>
            </a:r>
            <a:r>
              <a:rPr lang="en-US" dirty="0">
                <a:solidFill>
                  <a:srgbClr val="FF0000"/>
                </a:solidFill>
              </a:rPr>
              <a:t>Because you want to eat ice cream, you don’t want it to be cold, because people normally buy ice cream in the summer, right, because it’s hot</a:t>
            </a:r>
            <a:r>
              <a:rPr lang="en-US" dirty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/>
              <a:t>Providing info on preferences (I) or summarizing where each party stands (Sum)?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0698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32202-0286-2F2C-875F-3B870D795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 -  Offer Accept? Response Positive?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AF112-0FC0-FD2B-DE99-5172DF526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1: Which is why I think we could maybe, you know, hire individually and train them individually.  The only thing I, I would be willing to hire as a group and then provide individual training as we see fit.  But I just think that if someone’s working in the ice cream shop, for them to get the sort of training </a:t>
            </a:r>
            <a:r>
              <a:rPr lang="en-US" dirty="0">
                <a:solidFill>
                  <a:srgbClr val="FF0000"/>
                </a:solidFill>
              </a:rPr>
              <a:t>I’ll need them to have to make specialized cakes every day would be a little useless</a:t>
            </a:r>
            <a:r>
              <a:rPr lang="en-US" dirty="0"/>
              <a:t>.</a:t>
            </a:r>
          </a:p>
          <a:p>
            <a:r>
              <a:rPr lang="en-US" dirty="0"/>
              <a:t>2: Okay.  I can agree to that.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/>
              <a:t>Is this agreement to a specific offer (OA) or a positive comment on a statement about the situation (RP)? </a:t>
            </a:r>
          </a:p>
        </p:txBody>
      </p:sp>
    </p:spTree>
    <p:extLst>
      <p:ext uri="{BB962C8B-B14F-4D97-AF65-F5344CB8AC3E}">
        <p14:creationId xmlns:p14="http://schemas.microsoft.com/office/powerpoint/2010/main" val="20976722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DDFE942-4346-BE70-5F25-22FFE4BAE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30" y="882855"/>
            <a:ext cx="10653347" cy="572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7774DE-C59C-D47D-8838-C79BF0396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877" y="-149471"/>
            <a:ext cx="10515600" cy="1325563"/>
          </a:xfrm>
        </p:spPr>
        <p:txBody>
          <a:bodyPr/>
          <a:lstStyle/>
          <a:p>
            <a:r>
              <a:rPr lang="en-US" dirty="0"/>
              <a:t>Is Model or Human Right?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55D8A-8403-A9AD-0B9C-88599E38D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129197"/>
            <a:ext cx="8384931" cy="18953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Select 100 mismatches at random (from 5/5)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	   	- two new coders 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			- see model and human codes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				- without labels, mixed ordered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BB655C-EEFB-FCDE-7721-C85D66823A9E}"/>
              </a:ext>
            </a:extLst>
          </p:cNvPr>
          <p:cNvSpPr txBox="1"/>
          <p:nvPr/>
        </p:nvSpPr>
        <p:spPr>
          <a:xfrm>
            <a:off x="978877" y="5433639"/>
            <a:ext cx="893005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endParaRPr lang="en-US" b="1" dirty="0"/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Agree with model – 68%</a:t>
            </a: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Agree with human – 32%                    </a:t>
            </a:r>
          </a:p>
          <a:p>
            <a:r>
              <a:rPr lang="en-US" sz="2000" b="1" dirty="0"/>
              <a:t>                                                              </a:t>
            </a:r>
            <a:endParaRPr lang="en-US" sz="2400" b="1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D4A7FE-926D-B8BC-DD65-147DF12ED443}"/>
              </a:ext>
            </a:extLst>
          </p:cNvPr>
          <p:cNvSpPr txBox="1"/>
          <p:nvPr/>
        </p:nvSpPr>
        <p:spPr>
          <a:xfrm>
            <a:off x="5238017" y="4648809"/>
            <a:ext cx="253438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Implication: 91% of model codes valid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E63BFA-B311-1514-9F11-99C5B37A1C06}"/>
              </a:ext>
            </a:extLst>
          </p:cNvPr>
          <p:cNvSpPr txBox="1"/>
          <p:nvPr/>
        </p:nvSpPr>
        <p:spPr>
          <a:xfrm>
            <a:off x="8932986" y="1327097"/>
            <a:ext cx="2417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“MISMATCH ANALYSIS”</a:t>
            </a:r>
          </a:p>
        </p:txBody>
      </p:sp>
    </p:spTree>
    <p:extLst>
      <p:ext uri="{BB962C8B-B14F-4D97-AF65-F5344CB8AC3E}">
        <p14:creationId xmlns:p14="http://schemas.microsoft.com/office/powerpoint/2010/main" val="273936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0A83A-7EE0-B6B9-DD60-4F8C8EA83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51" y="158751"/>
            <a:ext cx="10515600" cy="1325563"/>
          </a:xfrm>
        </p:spPr>
        <p:txBody>
          <a:bodyPr/>
          <a:lstStyle/>
          <a:p>
            <a:r>
              <a:rPr lang="en-US" dirty="0"/>
              <a:t>Validation Step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30E4E-D06F-ECC5-696E-3F86367B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1881" y="1484314"/>
            <a:ext cx="789139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             </a:t>
            </a:r>
            <a:r>
              <a:rPr lang="en-US" sz="3600" dirty="0"/>
              <a:t>Test Sweetshop-trained simulation on other simulations</a:t>
            </a:r>
            <a:endParaRPr lang="en-US" i="1" dirty="0"/>
          </a:p>
          <a:p>
            <a:pPr lvl="1"/>
            <a:endParaRPr lang="en-US" i="1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13C467-C880-2A03-BB86-8C30B7B88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2921" y="3429000"/>
            <a:ext cx="6368073" cy="33978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39D19E-6F76-9444-1CD2-B30F79006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151" y="3429000"/>
            <a:ext cx="6943839" cy="33978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89D0122-F3B8-A167-5D84-212247FC2F4D}"/>
              </a:ext>
            </a:extLst>
          </p:cNvPr>
          <p:cNvSpPr txBox="1"/>
          <p:nvPr/>
        </p:nvSpPr>
        <p:spPr>
          <a:xfrm>
            <a:off x="1276025" y="2762859"/>
            <a:ext cx="66557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/>
              <a:t>Human code six “Cartoon” transcripts</a:t>
            </a:r>
          </a:p>
          <a:p>
            <a:r>
              <a:rPr lang="en-US" sz="2000" dirty="0"/>
              <a:t>               also code with model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65302D-05CE-83C8-A9D7-959493907DAA}"/>
              </a:ext>
            </a:extLst>
          </p:cNvPr>
          <p:cNvSpPr txBox="1"/>
          <p:nvPr/>
        </p:nvSpPr>
        <p:spPr>
          <a:xfrm>
            <a:off x="6771542" y="2762859"/>
            <a:ext cx="66557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/>
              <a:t>Human code six “Les Florets” transcripts</a:t>
            </a:r>
          </a:p>
          <a:p>
            <a:r>
              <a:rPr lang="en-US" sz="2000" i="1" dirty="0"/>
              <a:t>                </a:t>
            </a:r>
            <a:r>
              <a:rPr lang="en-US" sz="2000" dirty="0"/>
              <a:t>also code with model </a:t>
            </a:r>
          </a:p>
        </p:txBody>
      </p:sp>
    </p:spTree>
    <p:extLst>
      <p:ext uri="{BB962C8B-B14F-4D97-AF65-F5344CB8AC3E}">
        <p14:creationId xmlns:p14="http://schemas.microsoft.com/office/powerpoint/2010/main" val="27011983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B0BB527-2243-7C44-FA77-65494FD266DE}"/>
              </a:ext>
            </a:extLst>
          </p:cNvPr>
          <p:cNvSpPr txBox="1"/>
          <p:nvPr/>
        </p:nvSpPr>
        <p:spPr>
          <a:xfrm>
            <a:off x="925032" y="5705370"/>
            <a:ext cx="10126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Overall: 65% match, kappa=.56, 79% estimated observer (model) accuracy</a:t>
            </a:r>
          </a:p>
          <a:p>
            <a:pPr algn="ctr"/>
            <a:r>
              <a:rPr lang="en-US" sz="2400" i="1" dirty="0"/>
              <a:t>Check: Match levels same for two different simulations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603CDE-117B-5D99-A779-BAB4CCF3200A}"/>
              </a:ext>
            </a:extLst>
          </p:cNvPr>
          <p:cNvSpPr txBox="1"/>
          <p:nvPr/>
        </p:nvSpPr>
        <p:spPr>
          <a:xfrm>
            <a:off x="8728915" y="4217426"/>
            <a:ext cx="8068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65%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243C05-8206-7ED7-4752-79B4B9D94447}"/>
              </a:ext>
            </a:extLst>
          </p:cNvPr>
          <p:cNvSpPr txBox="1"/>
          <p:nvPr/>
        </p:nvSpPr>
        <p:spPr>
          <a:xfrm>
            <a:off x="8728916" y="3618799"/>
            <a:ext cx="8068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72%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684BAA-01E9-8A16-A06D-7E3491220873}"/>
              </a:ext>
            </a:extLst>
          </p:cNvPr>
          <p:cNvSpPr txBox="1"/>
          <p:nvPr/>
        </p:nvSpPr>
        <p:spPr>
          <a:xfrm>
            <a:off x="8728914" y="2957087"/>
            <a:ext cx="8068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39%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544338-3EFF-EEA2-D511-27D7E0439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750" y="1585197"/>
            <a:ext cx="8755668" cy="392857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55C205B-2073-F416-606D-90EC0F1FC90B}"/>
              </a:ext>
            </a:extLst>
          </p:cNvPr>
          <p:cNvSpPr/>
          <p:nvPr/>
        </p:nvSpPr>
        <p:spPr>
          <a:xfrm>
            <a:off x="1397283" y="1586178"/>
            <a:ext cx="8637135" cy="3928579"/>
          </a:xfrm>
          <a:prstGeom prst="rect">
            <a:avLst/>
          </a:prstGeom>
          <a:noFill/>
          <a:ln w="22225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2A4DEC-765E-4DCA-6884-F506717ECC57}"/>
              </a:ext>
            </a:extLst>
          </p:cNvPr>
          <p:cNvSpPr txBox="1">
            <a:spLocks/>
          </p:cNvSpPr>
          <p:nvPr/>
        </p:nvSpPr>
        <p:spPr>
          <a:xfrm>
            <a:off x="925032" y="1144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Validation Step 2 - do model’s codes match human-assigned codes for 12 test transcripts?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284682-6C08-E5E9-EAE6-20AC379A4F0E}"/>
              </a:ext>
            </a:extLst>
          </p:cNvPr>
          <p:cNvSpPr txBox="1"/>
          <p:nvPr/>
        </p:nvSpPr>
        <p:spPr>
          <a:xfrm>
            <a:off x="10161135" y="2726247"/>
            <a:ext cx="203086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Overall: 65% match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866229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80AA7-1586-4DD4-4810-650F0036A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FD1FBCB-8D20-607A-30F0-9994A12B0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69" y="-431108"/>
            <a:ext cx="10653347" cy="572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CEE9AD-894C-A137-510C-0F4EA1A7D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882" y="4124295"/>
            <a:ext cx="8013110" cy="256468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F5838EB-0D5C-6916-BCC4-32671B660CCC}"/>
              </a:ext>
            </a:extLst>
          </p:cNvPr>
          <p:cNvSpPr/>
          <p:nvPr/>
        </p:nvSpPr>
        <p:spPr>
          <a:xfrm>
            <a:off x="347355" y="-545409"/>
            <a:ext cx="11009376" cy="1645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FC97DA-B654-B349-66E7-FDBAF6C5B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877" y="-149471"/>
            <a:ext cx="10515600" cy="1325563"/>
          </a:xfrm>
        </p:spPr>
        <p:txBody>
          <a:bodyPr/>
          <a:lstStyle/>
          <a:p>
            <a:r>
              <a:rPr lang="en-US" dirty="0"/>
              <a:t>Is Model or Human Right?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1F2DBD-C759-DAEE-B6FF-0F4652278FBB}"/>
              </a:ext>
            </a:extLst>
          </p:cNvPr>
          <p:cNvSpPr txBox="1"/>
          <p:nvPr/>
        </p:nvSpPr>
        <p:spPr>
          <a:xfrm>
            <a:off x="4299438" y="2967335"/>
            <a:ext cx="30288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Implication: for about half of mismatches, model probably right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44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39029-7A1E-9601-394B-791205A29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Technical Challenges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4FF30-7F0C-0305-51ED-9D170B291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Corrects grammar, changes meaning</a:t>
            </a:r>
          </a:p>
          <a:p>
            <a:pPr lvl="1"/>
            <a:r>
              <a:rPr lang="en-US" dirty="0"/>
              <a:t>Solved with added prompt, and Claude3</a:t>
            </a:r>
          </a:p>
          <a:p>
            <a:r>
              <a:rPr lang="en-US" dirty="0"/>
              <a:t>Format of output inconsistent</a:t>
            </a:r>
          </a:p>
          <a:p>
            <a:pPr lvl="1"/>
            <a:r>
              <a:rPr lang="en-US" dirty="0"/>
              <a:t>How it learns varies with each run </a:t>
            </a:r>
          </a:p>
          <a:p>
            <a:pPr lvl="1"/>
            <a:r>
              <a:rPr lang="en-US" dirty="0"/>
              <a:t>Improved with access to API (Application Programing Interface)</a:t>
            </a:r>
          </a:p>
          <a:p>
            <a:r>
              <a:rPr lang="en-US" dirty="0"/>
              <a:t>Laziness</a:t>
            </a:r>
          </a:p>
          <a:p>
            <a:pPr lvl="1"/>
            <a:r>
              <a:rPr lang="en-US" dirty="0"/>
              <a:t>Solved with arrival of Claude3</a:t>
            </a:r>
          </a:p>
          <a:p>
            <a:r>
              <a:rPr lang="en-US" dirty="0"/>
              <a:t>Models keep changing… will the ones we tested still be offered?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3609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Pin with solid fill">
            <a:extLst>
              <a:ext uri="{FF2B5EF4-FFF2-40B4-BE49-F238E27FC236}">
                <a16:creationId xmlns:a16="http://schemas.microsoft.com/office/drawing/2014/main" id="{C03AA43E-0928-655C-2A25-96CF556E35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3544094"/>
            <a:ext cx="914400" cy="9144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3C5577-2A13-43BA-FDE9-8D9D67650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182751"/>
            <a:ext cx="12192000" cy="59859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ED99D0-E556-31BC-226D-6C2F71ABD367}"/>
              </a:ext>
            </a:extLst>
          </p:cNvPr>
          <p:cNvSpPr txBox="1"/>
          <p:nvPr/>
        </p:nvSpPr>
        <p:spPr>
          <a:xfrm>
            <a:off x="1550377" y="84906"/>
            <a:ext cx="9091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https://www.</a:t>
            </a:r>
            <a:r>
              <a:rPr lang="en-US" sz="3600" dirty="0">
                <a:solidFill>
                  <a:srgbClr val="FF0000"/>
                </a:solidFill>
              </a:rPr>
              <a:t>ai</a:t>
            </a:r>
            <a:r>
              <a:rPr lang="en-US" sz="3600" dirty="0">
                <a:solidFill>
                  <a:schemeClr val="accent1"/>
                </a:solidFill>
              </a:rPr>
              <a:t>negotiation</a:t>
            </a:r>
            <a:r>
              <a:rPr lang="en-US" sz="3600" dirty="0">
                <a:solidFill>
                  <a:schemeClr val="accent6"/>
                </a:solidFill>
              </a:rPr>
              <a:t>lab</a:t>
            </a:r>
            <a:r>
              <a:rPr lang="en-US" sz="3600" dirty="0"/>
              <a:t>-vanderbilt.com/</a:t>
            </a:r>
          </a:p>
        </p:txBody>
      </p:sp>
      <p:pic>
        <p:nvPicPr>
          <p:cNvPr id="17" name="Graphic 16" descr="Right pointing backhand index with solid fill">
            <a:extLst>
              <a:ext uri="{FF2B5EF4-FFF2-40B4-BE49-F238E27FC236}">
                <a16:creationId xmlns:a16="http://schemas.microsoft.com/office/drawing/2014/main" id="{91AE6CE8-4886-04F5-A78B-7DF4C9C90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79430" y="512376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1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897A4-04DC-7AC4-9973-56EE9A58E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38" y="137744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 Model pages contain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Code definitions and examples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Our validation studies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Instructions for submitting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ED99D0-E556-31BC-226D-6C2F71ABD367}"/>
              </a:ext>
            </a:extLst>
          </p:cNvPr>
          <p:cNvSpPr txBox="1"/>
          <p:nvPr/>
        </p:nvSpPr>
        <p:spPr>
          <a:xfrm>
            <a:off x="2591456" y="-7053"/>
            <a:ext cx="68205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https://www.</a:t>
            </a:r>
            <a:r>
              <a:rPr lang="en-US" sz="2000" dirty="0">
                <a:solidFill>
                  <a:srgbClr val="FF0000"/>
                </a:solidFill>
              </a:rPr>
              <a:t>ai</a:t>
            </a:r>
            <a:r>
              <a:rPr lang="en-US" sz="2000" dirty="0">
                <a:solidFill>
                  <a:schemeClr val="accent1"/>
                </a:solidFill>
              </a:rPr>
              <a:t>negotiation</a:t>
            </a:r>
            <a:r>
              <a:rPr lang="en-US" sz="2000" dirty="0">
                <a:solidFill>
                  <a:schemeClr val="accent6"/>
                </a:solidFill>
              </a:rPr>
              <a:t>lab</a:t>
            </a:r>
            <a:r>
              <a:rPr lang="en-US" sz="2000" dirty="0"/>
              <a:t>-vanderbilt.com/</a:t>
            </a:r>
            <a:r>
              <a:rPr lang="en-US" sz="2000" dirty="0">
                <a:solidFill>
                  <a:srgbClr val="FF0000"/>
                </a:solidFill>
              </a:rPr>
              <a:t>model_aslani</a:t>
            </a:r>
            <a:r>
              <a:rPr lang="en-US" sz="2000" dirty="0"/>
              <a:t>/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396A0-978C-C180-67BE-109F61C95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805" y="312753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dirty="0"/>
              <a:t>Model 1- </a:t>
            </a:r>
            <a:r>
              <a:rPr lang="en-US" sz="2400" dirty="0" err="1"/>
              <a:t>Aslani</a:t>
            </a:r>
            <a:r>
              <a:rPr lang="en-US" sz="2400" dirty="0"/>
              <a:t> et al 2014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ABDF2F5-49EB-0D45-11D4-9755F1DA2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998" y="1235236"/>
            <a:ext cx="7668588" cy="491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335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38168-3803-1B15-FD22-EE42C15A5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D6B8E-8191-03A9-DA4F-17293C94D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CCE559-DFA0-0835-2348-3441A76C1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8750"/>
            <a:ext cx="10086975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32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2B129-A184-DC31-A816-C75861EF5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AC3E7-5A5F-D811-BC91-A6ECDE75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Negotiation Studies Code Transcripts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6ADB2-67E7-E9F5-F497-EF012DD2D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33900" cy="4351338"/>
          </a:xfrm>
        </p:spPr>
        <p:txBody>
          <a:bodyPr/>
          <a:lstStyle/>
          <a:p>
            <a:r>
              <a:rPr lang="en-US" dirty="0"/>
              <a:t>Typical Research Process</a:t>
            </a:r>
          </a:p>
          <a:p>
            <a:pPr lvl="1"/>
            <a:r>
              <a:rPr lang="en-US" dirty="0"/>
              <a:t>Run simulations</a:t>
            </a:r>
          </a:p>
          <a:p>
            <a:pPr lvl="1"/>
            <a:r>
              <a:rPr lang="en-US" dirty="0"/>
              <a:t>Record conversations </a:t>
            </a:r>
          </a:p>
          <a:p>
            <a:pPr lvl="1"/>
            <a:r>
              <a:rPr lang="en-US" dirty="0"/>
              <a:t>Select coding system for research question</a:t>
            </a:r>
          </a:p>
          <a:p>
            <a:pPr lvl="1"/>
            <a:r>
              <a:rPr lang="en-US" dirty="0"/>
              <a:t>Two people code</a:t>
            </a:r>
          </a:p>
          <a:p>
            <a:pPr lvl="1"/>
            <a:r>
              <a:rPr lang="en-US" dirty="0"/>
              <a:t>Check for agreement</a:t>
            </a:r>
          </a:p>
          <a:p>
            <a:pPr lvl="1"/>
            <a:r>
              <a:rPr lang="en-US" dirty="0"/>
              <a:t>Use assigned codes for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84400D-C475-4862-EFBE-580BEE3E4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352" y="1469739"/>
            <a:ext cx="5763290" cy="477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290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A7B7E-93DF-F5D8-A950-115CF5013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– Whatever we pay Anthropic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CA2A3-F834-2C8B-D4E7-14C3955A3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Fifty, 80-row transcripts </a:t>
            </a:r>
          </a:p>
          <a:p>
            <a:pPr lvl="1"/>
            <a:r>
              <a:rPr lang="en-US" dirty="0"/>
              <a:t>Model 1:  About $410 (uses Opus)</a:t>
            </a:r>
          </a:p>
          <a:p>
            <a:pPr lvl="1"/>
            <a:r>
              <a:rPr lang="en-US" dirty="0"/>
              <a:t>Model 2:  About $40 (uses Sonnett)</a:t>
            </a:r>
            <a:endParaRPr lang="en-US" sz="2000" dirty="0"/>
          </a:p>
          <a:p>
            <a:pPr lvl="1"/>
            <a:endParaRPr lang="en-US" sz="2000" dirty="0"/>
          </a:p>
          <a:p>
            <a:r>
              <a:rPr lang="en-US" dirty="0"/>
              <a:t>NTR Grants</a:t>
            </a:r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734959-DE3A-1C91-6477-73EBB6F76977}"/>
              </a:ext>
            </a:extLst>
          </p:cNvPr>
          <p:cNvSpPr txBox="1"/>
          <p:nvPr/>
        </p:nvSpPr>
        <p:spPr>
          <a:xfrm>
            <a:off x="8440615" y="4568328"/>
            <a:ext cx="274613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https://www.negotiationandteamresources.com/automated-coding-of-negotiation-transcripts/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3EABE1-4A05-B0EF-787B-30DC95941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844" y="4108839"/>
            <a:ext cx="6163042" cy="281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945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25E49-B1EF-5A40-04E2-9FD7561BB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1F7265-7FA1-3DB5-67DD-9D375A2D3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8446" y="-165306"/>
            <a:ext cx="11982090" cy="73956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11A455-3264-3F74-6315-C848A4937F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31962" y="3071933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33152975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AEEF8F-106D-A023-2AEA-F5FE0AD12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240" y="-37407"/>
            <a:ext cx="12436858" cy="68954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A1CC8B-3153-0671-E799-08104F5A7E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23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Part II – Quasi Subject Pool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7DEE43-02B8-3C98-BBA7-8907C8BAF3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382" y="4483188"/>
            <a:ext cx="11213869" cy="1655762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Model absorbs patterns of speech and interaction from 1870 negotiation and dispute transcripts, representing about 4000 people.  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As research questions of this “quasi” subject pool – the model. </a:t>
            </a:r>
          </a:p>
        </p:txBody>
      </p:sp>
    </p:spTree>
    <p:extLst>
      <p:ext uri="{BB962C8B-B14F-4D97-AF65-F5344CB8AC3E}">
        <p14:creationId xmlns:p14="http://schemas.microsoft.com/office/powerpoint/2010/main" val="40857473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4F631-8655-F69A-B9EF-BE23C1BC2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Quasi Subject Pool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4C2A5-43E4-7141-1A5B-F94A5CD91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Foundational Model  </a:t>
            </a:r>
          </a:p>
          <a:p>
            <a:pPr lvl="1"/>
            <a:r>
              <a:rPr lang="en-US" dirty="0"/>
              <a:t>Large enough</a:t>
            </a:r>
          </a:p>
          <a:p>
            <a:pPr lvl="1"/>
            <a:r>
              <a:rPr lang="en-US" dirty="0"/>
              <a:t>Allows fine tuning </a:t>
            </a:r>
          </a:p>
          <a:p>
            <a:pPr lvl="1"/>
            <a:r>
              <a:rPr lang="en-US" dirty="0"/>
              <a:t>Domain adapted model can be saved </a:t>
            </a:r>
          </a:p>
          <a:p>
            <a:pPr lvl="1"/>
            <a:r>
              <a:rPr lang="en-US" dirty="0"/>
              <a:t>Low cost for users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Solution: GPT 3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Domain Adapt with Transcripts</a:t>
            </a:r>
          </a:p>
          <a:p>
            <a:pPr lvl="1"/>
            <a:r>
              <a:rPr lang="en-US" dirty="0"/>
              <a:t>1817 transcripts </a:t>
            </a:r>
          </a:p>
          <a:p>
            <a:pPr lvl="1"/>
            <a:r>
              <a:rPr lang="en-US" dirty="0"/>
              <a:t>Model: </a:t>
            </a:r>
            <a:r>
              <a:rPr lang="en-US" dirty="0">
                <a:solidFill>
                  <a:srgbClr val="FF0000"/>
                </a:solidFill>
              </a:rPr>
              <a:t>Vanderbilt Quasi Subject Pool v1</a:t>
            </a:r>
            <a:endParaRPr lang="en-US" dirty="0"/>
          </a:p>
          <a:p>
            <a:pPr lvl="2"/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D2DCDA-716B-A30D-D536-8FB0EB57F258}"/>
              </a:ext>
            </a:extLst>
          </p:cNvPr>
          <p:cNvSpPr txBox="1"/>
          <p:nvPr/>
        </p:nvSpPr>
        <p:spPr>
          <a:xfrm>
            <a:off x="7507743" y="365125"/>
            <a:ext cx="2836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Fine Tune a New Model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572AC3-699D-6F87-2A84-E668CA29E9A9}"/>
              </a:ext>
            </a:extLst>
          </p:cNvPr>
          <p:cNvSpPr txBox="1"/>
          <p:nvPr/>
        </p:nvSpPr>
        <p:spPr>
          <a:xfrm>
            <a:off x="8043911" y="1136135"/>
            <a:ext cx="1587730" cy="369332"/>
          </a:xfrm>
          <a:prstGeom prst="rect">
            <a:avLst/>
          </a:prstGeom>
          <a:solidFill>
            <a:schemeClr val="tx2">
              <a:lumMod val="20000"/>
              <a:lumOff val="80000"/>
              <a:alpha val="34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BASE MODEL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900B50-53FA-2B2A-248F-0A5E6226BFB2}"/>
              </a:ext>
            </a:extLst>
          </p:cNvPr>
          <p:cNvSpPr txBox="1"/>
          <p:nvPr/>
        </p:nvSpPr>
        <p:spPr>
          <a:xfrm>
            <a:off x="8043911" y="1834018"/>
            <a:ext cx="1587730" cy="923330"/>
          </a:xfrm>
          <a:prstGeom prst="rect">
            <a:avLst/>
          </a:prstGeom>
          <a:solidFill>
            <a:schemeClr val="accent4">
              <a:alpha val="34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Fine tuned with training data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A331519-6538-ECD7-99EF-C982C4FA31A8}"/>
              </a:ext>
            </a:extLst>
          </p:cNvPr>
          <p:cNvCxnSpPr>
            <a:cxnSpLocks/>
          </p:cNvCxnSpPr>
          <p:nvPr/>
        </p:nvCxnSpPr>
        <p:spPr>
          <a:xfrm>
            <a:off x="8837776" y="2875258"/>
            <a:ext cx="0" cy="4687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FB00E4B-49D4-1EC7-2C38-CAA0A40253CB}"/>
              </a:ext>
            </a:extLst>
          </p:cNvPr>
          <p:cNvSpPr txBox="1"/>
          <p:nvPr/>
        </p:nvSpPr>
        <p:spPr>
          <a:xfrm>
            <a:off x="7804968" y="3343978"/>
            <a:ext cx="2131805" cy="646331"/>
          </a:xfrm>
          <a:prstGeom prst="rect">
            <a:avLst/>
          </a:prstGeom>
          <a:solidFill>
            <a:schemeClr val="accent6">
              <a:lumMod val="40000"/>
              <a:lumOff val="60000"/>
              <a:alpha val="34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NEW SEPARATE MODEL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8D7281-810D-CA40-4588-F1BAF91222B1}"/>
              </a:ext>
            </a:extLst>
          </p:cNvPr>
          <p:cNvSpPr txBox="1"/>
          <p:nvPr/>
        </p:nvSpPr>
        <p:spPr>
          <a:xfrm>
            <a:off x="7804968" y="4630469"/>
            <a:ext cx="2131805" cy="923330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Prompt asks </a:t>
            </a:r>
            <a:r>
              <a:rPr lang="en-US" i="1" u="sng" dirty="0"/>
              <a:t>new</a:t>
            </a:r>
            <a:r>
              <a:rPr lang="en-US" i="1" dirty="0"/>
              <a:t> model to code 320 test sentences 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946286A-1609-2348-4509-DF554C20670B}"/>
              </a:ext>
            </a:extLst>
          </p:cNvPr>
          <p:cNvCxnSpPr>
            <a:cxnSpLocks/>
          </p:cNvCxnSpPr>
          <p:nvPr/>
        </p:nvCxnSpPr>
        <p:spPr>
          <a:xfrm flipV="1">
            <a:off x="8837776" y="3990309"/>
            <a:ext cx="0" cy="62692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E6D86D9-EC00-80F1-6A7F-97C5AB9EB514}"/>
              </a:ext>
            </a:extLst>
          </p:cNvPr>
          <p:cNvSpPr/>
          <p:nvPr/>
        </p:nvSpPr>
        <p:spPr>
          <a:xfrm>
            <a:off x="7804968" y="971928"/>
            <a:ext cx="2017793" cy="190333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894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BA18F-381D-AD8C-8C19-F61EE57A0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1817 Transcripts*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B3194-A9F0-EA80-ABC3-42642E704B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62% Simulations</a:t>
            </a:r>
          </a:p>
          <a:p>
            <a:endParaRPr lang="en-US" dirty="0"/>
          </a:p>
          <a:p>
            <a:r>
              <a:rPr lang="en-US" dirty="0"/>
              <a:t>3-8 pages (800-2145 words)</a:t>
            </a:r>
          </a:p>
          <a:p>
            <a:endParaRPr lang="en-US" dirty="0"/>
          </a:p>
          <a:p>
            <a:r>
              <a:rPr lang="en-US" dirty="0"/>
              <a:t>96% dyadic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D0E447-4D60-F5FF-47B1-B0C8409C0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6512" y="726388"/>
            <a:ext cx="5181600" cy="4351338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Multi-Country 265</a:t>
            </a:r>
          </a:p>
          <a:p>
            <a:r>
              <a:rPr lang="pt-BR" dirty="0"/>
              <a:t>US 1190</a:t>
            </a:r>
          </a:p>
          <a:p>
            <a:r>
              <a:rPr lang="pt-BR" dirty="0"/>
              <a:t>India 236</a:t>
            </a:r>
          </a:p>
          <a:p>
            <a:r>
              <a:rPr lang="pt-BR" dirty="0"/>
              <a:t>Thailand 45</a:t>
            </a:r>
          </a:p>
          <a:p>
            <a:r>
              <a:rPr lang="pt-BR" dirty="0"/>
              <a:t>Korea 33</a:t>
            </a:r>
          </a:p>
          <a:p>
            <a:r>
              <a:rPr lang="pt-BR" dirty="0"/>
              <a:t>Russia 20</a:t>
            </a:r>
          </a:p>
          <a:p>
            <a:r>
              <a:rPr lang="pt-BR" dirty="0"/>
              <a:t>Hong Kong 17</a:t>
            </a:r>
          </a:p>
          <a:p>
            <a:r>
              <a:rPr lang="pt-BR" dirty="0"/>
              <a:t>Australia 5</a:t>
            </a:r>
          </a:p>
          <a:p>
            <a:r>
              <a:rPr lang="pt-BR" dirty="0"/>
              <a:t>Germany 5</a:t>
            </a:r>
          </a:p>
          <a:p>
            <a:r>
              <a:rPr lang="pt-BR" dirty="0"/>
              <a:t>United Kingdom 1</a:t>
            </a:r>
          </a:p>
          <a:p>
            <a:endParaRPr lang="pt-BR" dirty="0"/>
          </a:p>
          <a:p>
            <a:pPr lvl="1"/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9D7980C-73B3-1819-1B1A-FFED97D02407}"/>
              </a:ext>
            </a:extLst>
          </p:cNvPr>
          <p:cNvSpPr txBox="1">
            <a:spLocks/>
          </p:cNvSpPr>
          <p:nvPr/>
        </p:nvSpPr>
        <p:spPr>
          <a:xfrm>
            <a:off x="357187" y="5068415"/>
            <a:ext cx="11325225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/>
              <a:t>*Source:  Wendi Adair, Soroush </a:t>
            </a:r>
            <a:r>
              <a:rPr lang="en-US" sz="2000" dirty="0" err="1"/>
              <a:t>Aslani</a:t>
            </a:r>
            <a:r>
              <a:rPr lang="en-US" sz="2000" dirty="0"/>
              <a:t>, Tayfun </a:t>
            </a:r>
            <a:r>
              <a:rPr lang="en-US" sz="2000" dirty="0" err="1"/>
              <a:t>Aykac</a:t>
            </a:r>
            <a:r>
              <a:rPr lang="en-US" sz="2000" dirty="0"/>
              <a:t>, Chris Bauman, Rebecca Bennett, Garrett Brady, Peggy Briggs, Cheryl </a:t>
            </a:r>
            <a:r>
              <a:rPr lang="en-US" sz="2000" dirty="0" err="1"/>
              <a:t>Dowie</a:t>
            </a:r>
            <a:r>
              <a:rPr lang="en-US" sz="2000" dirty="0"/>
              <a:t>, Chase Eck, </a:t>
            </a:r>
            <a:r>
              <a:rPr lang="en-US" sz="2000" dirty="0" err="1"/>
              <a:t>Igmar</a:t>
            </a:r>
            <a:r>
              <a:rPr lang="en-US" sz="2000" dirty="0"/>
              <a:t> Geiger, Frank Jacob, Molly Kern, Sujin Lee, Leigh Anne Liu, Wu Liu, Jeﬀrey Loewenstein, Anne Lytle, Li Ma, Michel Mann, Alexandra </a:t>
            </a:r>
            <a:r>
              <a:rPr lang="en-US" sz="2000" dirty="0" err="1"/>
              <a:t>Mislin</a:t>
            </a:r>
            <a:r>
              <a:rPr lang="en-US" sz="2000" dirty="0"/>
              <a:t>, Tyree Mitchell, Hannah Martensen ne Nagler, Amit </a:t>
            </a:r>
            <a:r>
              <a:rPr lang="en-US" sz="2000" dirty="0" err="1"/>
              <a:t>Nandkeolyar</a:t>
            </a:r>
            <a:r>
              <a:rPr lang="en-US" sz="2000" dirty="0"/>
              <a:t>, Mara Olekalns, Elena </a:t>
            </a:r>
            <a:r>
              <a:rPr lang="en-US" sz="2000" dirty="0" err="1"/>
              <a:t>Paliakova</a:t>
            </a:r>
            <a:r>
              <a:rPr lang="en-US" sz="2000" dirty="0"/>
              <a:t>, Jennifer </a:t>
            </a:r>
            <a:r>
              <a:rPr lang="en-US" sz="2000" dirty="0" err="1"/>
              <a:t>Parlamis</a:t>
            </a:r>
            <a:r>
              <a:rPr lang="en-US" sz="2000" dirty="0"/>
              <a:t>, Jason Pierce, Nancy Pierce, Robin Pinkley, Nathalie Prime, Jimena Ramirez-Marin, Kevin </a:t>
            </a:r>
            <a:r>
              <a:rPr lang="en-US" sz="2000" dirty="0" err="1"/>
              <a:t>Rockmann</a:t>
            </a:r>
            <a:r>
              <a:rPr lang="en-US" sz="2000" dirty="0"/>
              <a:t>, William Ross, </a:t>
            </a:r>
            <a:r>
              <a:rPr lang="en-US" sz="2000" dirty="0" err="1"/>
              <a:t>Zhaleh</a:t>
            </a:r>
            <a:r>
              <a:rPr lang="en-US" sz="2000" dirty="0"/>
              <a:t> </a:t>
            </a:r>
            <a:r>
              <a:rPr lang="en-US" sz="2000" dirty="0" err="1"/>
              <a:t>Semnani</a:t>
            </a:r>
            <a:r>
              <a:rPr lang="en-US" sz="2000" dirty="0"/>
              <a:t>-Azad, Juliana Schroeder, Philip Smith, Elena </a:t>
            </a:r>
            <a:r>
              <a:rPr lang="en-US" sz="2000" dirty="0" err="1"/>
              <a:t>Stimmer</a:t>
            </a:r>
            <a:r>
              <a:rPr lang="en-US" sz="2000" dirty="0"/>
              <a:t>, Roderick </a:t>
            </a:r>
            <a:r>
              <a:rPr lang="en-US" sz="2000" dirty="0" err="1"/>
              <a:t>Swaab</a:t>
            </a:r>
            <a:r>
              <a:rPr lang="en-US" sz="2000" dirty="0"/>
              <a:t>, Leigh Thompson, </a:t>
            </a:r>
            <a:r>
              <a:rPr lang="en-US" sz="2000" dirty="0" err="1"/>
              <a:t>Zhaleh</a:t>
            </a:r>
            <a:r>
              <a:rPr lang="en-US" sz="2000" dirty="0"/>
              <a:t> Thompson, Cathy Tinsley, </a:t>
            </a:r>
            <a:r>
              <a:rPr lang="en-US" sz="2000" dirty="0" err="1"/>
              <a:t>Ece</a:t>
            </a:r>
            <a:r>
              <a:rPr lang="en-US" sz="2000" dirty="0"/>
              <a:t> Tuncel, Laurie Weingart, Robert Wilken, </a:t>
            </a:r>
            <a:r>
              <a:rPr lang="en-US" sz="2000" dirty="0" err="1"/>
              <a:t>JingJing</a:t>
            </a:r>
            <a:r>
              <a:rPr lang="en-US" sz="2000" dirty="0"/>
              <a:t> Yao, and Zhi-Xue Zhang. </a:t>
            </a:r>
            <a:r>
              <a:rPr lang="en-US" sz="2000" dirty="0">
                <a:solidFill>
                  <a:srgbClr val="FF0000"/>
                </a:solidFill>
              </a:rPr>
              <a:t>(all are co-authors of the model)</a:t>
            </a:r>
          </a:p>
        </p:txBody>
      </p:sp>
    </p:spTree>
    <p:extLst>
      <p:ext uri="{BB962C8B-B14F-4D97-AF65-F5344CB8AC3E}">
        <p14:creationId xmlns:p14="http://schemas.microsoft.com/office/powerpoint/2010/main" val="30374573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6026D-F2DF-823A-228F-976C37F4D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Metadata Collected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63ADA-134F-5D47-6F58-C6D27C97AD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Integrative/Distributive</a:t>
            </a:r>
          </a:p>
          <a:p>
            <a:endParaRPr lang="en-US" dirty="0"/>
          </a:p>
          <a:p>
            <a:r>
              <a:rPr lang="en-US" dirty="0"/>
              <a:t>Simulation/Natural</a:t>
            </a:r>
          </a:p>
          <a:p>
            <a:endParaRPr lang="en-US" dirty="0"/>
          </a:p>
          <a:p>
            <a:r>
              <a:rPr lang="en-US" dirty="0"/>
              <a:t>Negotiation/Dispute/Mixed</a:t>
            </a:r>
          </a:p>
          <a:p>
            <a:endParaRPr lang="en-US" dirty="0"/>
          </a:p>
          <a:p>
            <a:r>
              <a:rPr lang="en-US" dirty="0"/>
              <a:t>Qualitative/Quantitative Outcome</a:t>
            </a:r>
          </a:p>
          <a:p>
            <a:endParaRPr lang="en-US" dirty="0"/>
          </a:p>
          <a:p>
            <a:r>
              <a:rPr lang="en-US" dirty="0"/>
              <a:t>Dyad/Team/Multiparty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9874E9-10FB-D574-E07D-0FA470C4344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Country of Data Collection</a:t>
            </a:r>
          </a:p>
          <a:p>
            <a:endParaRPr lang="en-US" dirty="0"/>
          </a:p>
          <a:p>
            <a:r>
              <a:rPr lang="en-US" dirty="0"/>
              <a:t>Year Data Collected</a:t>
            </a:r>
          </a:p>
          <a:p>
            <a:endParaRPr lang="en-US" dirty="0"/>
          </a:p>
          <a:p>
            <a:r>
              <a:rPr lang="en-US" dirty="0"/>
              <a:t>If Translated, Original Language?</a:t>
            </a:r>
          </a:p>
          <a:p>
            <a:endParaRPr lang="en-US" dirty="0"/>
          </a:p>
          <a:p>
            <a:r>
              <a:rPr lang="en-US" dirty="0"/>
              <a:t> Experimental Manipulation?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256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4075A-76DB-EE8B-CE0F-B91E8E021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Research Questions </a:t>
            </a:r>
            <a:r>
              <a:rPr lang="en-US" sz="3600" dirty="0"/>
              <a:t>(</a:t>
            </a:r>
            <a:r>
              <a:rPr lang="en-US" sz="3600" dirty="0" err="1"/>
              <a:t>Jackel</a:t>
            </a:r>
            <a:r>
              <a:rPr lang="en-US" sz="3600" dirty="0"/>
              <a:t> et al.,2022)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062553-F88D-36A1-4D13-FCD7A76EEC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Immediate or lagged effects of…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A7786C-82B5-E194-5B6D-B59F5AF34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31562" y="2808287"/>
            <a:ext cx="4768532" cy="3684588"/>
          </a:xfrm>
        </p:spPr>
        <p:txBody>
          <a:bodyPr>
            <a:normAutofit/>
          </a:bodyPr>
          <a:lstStyle/>
          <a:p>
            <a:r>
              <a:rPr lang="en-US" dirty="0"/>
              <a:t>active listening?</a:t>
            </a:r>
          </a:p>
          <a:p>
            <a:r>
              <a:rPr lang="en-US" dirty="0"/>
              <a:t>humor?</a:t>
            </a:r>
          </a:p>
          <a:p>
            <a:r>
              <a:rPr lang="en-US" dirty="0"/>
              <a:t>inconsistent communication?</a:t>
            </a:r>
          </a:p>
          <a:p>
            <a:r>
              <a:rPr lang="en-US" dirty="0"/>
              <a:t>sharing of interest-related questions?</a:t>
            </a:r>
          </a:p>
          <a:p>
            <a:r>
              <a:rPr lang="en-US" dirty="0" err="1"/>
              <a:t>etc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4332D55-82F0-2B5D-DCDD-E237B66A4C37}"/>
              </a:ext>
            </a:extLst>
          </p:cNvPr>
          <p:cNvSpPr txBox="1">
            <a:spLocks/>
          </p:cNvSpPr>
          <p:nvPr/>
        </p:nvSpPr>
        <p:spPr>
          <a:xfrm>
            <a:off x="6096000" y="1681163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Which statements typically precede…</a:t>
            </a:r>
          </a:p>
        </p:txBody>
      </p:sp>
    </p:spTree>
    <p:extLst>
      <p:ext uri="{BB962C8B-B14F-4D97-AF65-F5344CB8AC3E}">
        <p14:creationId xmlns:p14="http://schemas.microsoft.com/office/powerpoint/2010/main" val="35192710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722C3-C6AD-15D2-302E-021D28228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491" y="2514737"/>
            <a:ext cx="10515600" cy="1325563"/>
          </a:xfrm>
        </p:spPr>
        <p:txBody>
          <a:bodyPr/>
          <a:lstStyle/>
          <a:p>
            <a:r>
              <a:rPr lang="en-US" b="1" dirty="0"/>
              <a:t>Four Possible Research Strategies </a:t>
            </a:r>
          </a:p>
        </p:txBody>
      </p:sp>
    </p:spTree>
    <p:extLst>
      <p:ext uri="{BB962C8B-B14F-4D97-AF65-F5344CB8AC3E}">
        <p14:creationId xmlns:p14="http://schemas.microsoft.com/office/powerpoint/2010/main" val="6242464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39D66-CCE1-A3E1-1750-341E63DB6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037CA0-E0CC-07FF-5231-8C7FADB18EA3}"/>
              </a:ext>
            </a:extLst>
          </p:cNvPr>
          <p:cNvSpPr txBox="1"/>
          <p:nvPr/>
        </p:nvSpPr>
        <p:spPr>
          <a:xfrm>
            <a:off x="6252933" y="1534534"/>
            <a:ext cx="380095" cy="3958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CA07F5-3081-5ED9-F3A7-C75A31599014}"/>
              </a:ext>
            </a:extLst>
          </p:cNvPr>
          <p:cNvSpPr txBox="1"/>
          <p:nvPr/>
        </p:nvSpPr>
        <p:spPr>
          <a:xfrm>
            <a:off x="523142" y="1085115"/>
            <a:ext cx="10885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dirty="0">
                <a:solidFill>
                  <a:srgbClr val="FF0000"/>
                </a:solidFill>
                <a:effectLst/>
                <a:latin typeface="Arial Narrow" panose="020B0606020202030204" pitchFamily="34" charset="0"/>
              </a:rPr>
              <a:t>Instruction Given to Model: Person A says: [</a:t>
            </a:r>
            <a:r>
              <a:rPr lang="en-US" sz="2400" b="0" i="0" u="none" strike="noStrike" dirty="0">
                <a:solidFill>
                  <a:schemeClr val="accent6"/>
                </a:solidFill>
                <a:effectLst/>
                <a:latin typeface="Arial Narrow" panose="020B0606020202030204" pitchFamily="34" charset="0"/>
              </a:rPr>
              <a:t>WE INSERT</a:t>
            </a:r>
            <a:r>
              <a:rPr lang="en-US" sz="2400" b="0" i="0" u="none" strike="noStrike" dirty="0">
                <a:solidFill>
                  <a:srgbClr val="FF0000"/>
                </a:solidFill>
                <a:effectLst/>
                <a:latin typeface="Arial Narrow" panose="020B0606020202030204" pitchFamily="34" charset="0"/>
              </a:rPr>
              <a:t>] Person B says: [</a:t>
            </a:r>
            <a:r>
              <a:rPr lang="en-US" sz="2400" b="0" i="0" u="none" strike="noStrike" dirty="0">
                <a:solidFill>
                  <a:schemeClr val="accent6"/>
                </a:solidFill>
                <a:effectLst/>
                <a:latin typeface="Arial Narrow" panose="020B0606020202030204" pitchFamily="34" charset="0"/>
              </a:rPr>
              <a:t>MODEL REPLIES</a:t>
            </a:r>
            <a:r>
              <a:rPr lang="en-US" sz="2400" b="0" i="0" u="none" strike="noStrike" dirty="0">
                <a:solidFill>
                  <a:srgbClr val="FF0000"/>
                </a:solidFill>
                <a:effectLst/>
                <a:latin typeface="Arial Narrow" panose="020B0606020202030204" pitchFamily="34" charset="0"/>
              </a:rPr>
              <a:t>]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C0647B-13EC-D30B-2F17-7CA24D923997}"/>
              </a:ext>
            </a:extLst>
          </p:cNvPr>
          <p:cNvSpPr txBox="1"/>
          <p:nvPr/>
        </p:nvSpPr>
        <p:spPr>
          <a:xfrm>
            <a:off x="765618" y="3173858"/>
            <a:ext cx="36694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 Narrow" panose="020B0606020202030204" pitchFamily="34" charset="0"/>
              </a:rPr>
              <a:t>“Why do you want this from me?” 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31B7D6-9B57-F71C-D231-6511287C6404}"/>
              </a:ext>
            </a:extLst>
          </p:cNvPr>
          <p:cNvSpPr txBox="1"/>
          <p:nvPr/>
        </p:nvSpPr>
        <p:spPr>
          <a:xfrm>
            <a:off x="5928189" y="2034556"/>
            <a:ext cx="522012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 Narrow" panose="020B0606020202030204" pitchFamily="34" charset="0"/>
              </a:rPr>
              <a:t>1</a:t>
            </a:r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. “I need this from you so I can complete my project.”</a:t>
            </a:r>
          </a:p>
          <a:p>
            <a:endParaRPr lang="en-US" sz="2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2. “We need a design that will provide us with stable measurements in the field”</a:t>
            </a:r>
          </a:p>
          <a:p>
            <a:endParaRPr lang="en-US" sz="2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3. “I would like the estimates not to drift over time”</a:t>
            </a:r>
          </a:p>
          <a:p>
            <a:endParaRPr lang="en-US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Arial Narrow" panose="020B0606020202030204" pitchFamily="34" charset="0"/>
              </a:rPr>
              <a:t>       </a:t>
            </a:r>
            <a:r>
              <a:rPr lang="en-US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(generate 100 responses) 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76BA02-1381-00CC-0ED9-EEDF1E3A9BDE}"/>
              </a:ext>
            </a:extLst>
          </p:cNvPr>
          <p:cNvSpPr txBox="1"/>
          <p:nvPr/>
        </p:nvSpPr>
        <p:spPr>
          <a:xfrm>
            <a:off x="523142" y="6320230"/>
            <a:ext cx="115577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00B050"/>
                </a:solidFill>
                <a:latin typeface="Arial Narrow" panose="020B0606020202030204" pitchFamily="34" charset="0"/>
              </a:rPr>
              <a:t>Research Question</a:t>
            </a:r>
            <a:r>
              <a:rPr lang="en-US" sz="2800" b="1" dirty="0">
                <a:solidFill>
                  <a:srgbClr val="00B050"/>
                </a:solidFill>
                <a:latin typeface="Arial Narrow" panose="020B0606020202030204" pitchFamily="34" charset="0"/>
              </a:rPr>
              <a:t>: WHAT RESPONSE DOES A STATEMENT TRIGGER?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1313CC-2209-2F3C-B283-786B22EA9792}"/>
              </a:ext>
            </a:extLst>
          </p:cNvPr>
          <p:cNvSpPr txBox="1"/>
          <p:nvPr/>
        </p:nvSpPr>
        <p:spPr>
          <a:xfrm>
            <a:off x="254039" y="379446"/>
            <a:ext cx="241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Strategy 1</a:t>
            </a:r>
          </a:p>
        </p:txBody>
      </p:sp>
    </p:spTree>
    <p:extLst>
      <p:ext uri="{BB962C8B-B14F-4D97-AF65-F5344CB8AC3E}">
        <p14:creationId xmlns:p14="http://schemas.microsoft.com/office/powerpoint/2010/main" val="94161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17FD85-1D63-6C6E-69B5-93824EB61920}"/>
              </a:ext>
            </a:extLst>
          </p:cNvPr>
          <p:cNvSpPr txBox="1"/>
          <p:nvPr/>
        </p:nvSpPr>
        <p:spPr>
          <a:xfrm>
            <a:off x="4205772" y="1158549"/>
            <a:ext cx="6097554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</a:rPr>
              <a:t>1. I need this from you….</a:t>
            </a:r>
          </a:p>
          <a:p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</a:rPr>
              <a:t>76. We need a design that…</a:t>
            </a:r>
          </a:p>
          <a:p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</a:rPr>
              <a:t>24. I would like…</a:t>
            </a:r>
          </a:p>
          <a:p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</a:rPr>
              <a:t>4. I need this from you….</a:t>
            </a:r>
          </a:p>
          <a:p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</a:rPr>
              <a:t>56. We need a design that…</a:t>
            </a:r>
          </a:p>
          <a:p>
            <a:endParaRPr lang="en-US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</a:rPr>
              <a:t>6. I would like…</a:t>
            </a:r>
          </a:p>
          <a:p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</a:rPr>
              <a:t>77. I need this from you….</a:t>
            </a:r>
          </a:p>
          <a:p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</a:rPr>
              <a:t>98. We need a design that…</a:t>
            </a:r>
          </a:p>
          <a:p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</a:rPr>
              <a:t>12. I would like…</a:t>
            </a:r>
          </a:p>
          <a:p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</a:rPr>
              <a:t>14. I need this from you….</a:t>
            </a:r>
          </a:p>
          <a:p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</a:rPr>
              <a:t>54. We need a design that…</a:t>
            </a:r>
          </a:p>
          <a:p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</a:rPr>
              <a:t>2. I would like…</a:t>
            </a:r>
          </a:p>
          <a:p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</a:rPr>
              <a:t>13. I need this from you….</a:t>
            </a:r>
          </a:p>
          <a:p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</a:rPr>
              <a:t>14. We need a design that…</a:t>
            </a:r>
          </a:p>
          <a:p>
            <a:endParaRPr lang="en-US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</a:rPr>
              <a:t>65. I would like…</a:t>
            </a:r>
          </a:p>
          <a:p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</a:rPr>
              <a:t>76. I need this from you….</a:t>
            </a:r>
          </a:p>
          <a:p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</a:rPr>
              <a:t>…</a:t>
            </a:r>
          </a:p>
          <a:p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</a:rPr>
              <a:t>…</a:t>
            </a:r>
          </a:p>
          <a:p>
            <a:endParaRPr lang="en-US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endParaRPr lang="en-US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D1AD4DCD-FE6C-9F02-B266-1D9B66BF766B}"/>
              </a:ext>
            </a:extLst>
          </p:cNvPr>
          <p:cNvSpPr/>
          <p:nvPr/>
        </p:nvSpPr>
        <p:spPr>
          <a:xfrm>
            <a:off x="3041780" y="1027906"/>
            <a:ext cx="718457" cy="516762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F2339C-9274-D931-C2F6-8757F396DEE8}"/>
              </a:ext>
            </a:extLst>
          </p:cNvPr>
          <p:cNvSpPr txBox="1"/>
          <p:nvPr/>
        </p:nvSpPr>
        <p:spPr>
          <a:xfrm>
            <a:off x="607267" y="1180306"/>
            <a:ext cx="609755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</a:rPr>
              <a:t>1. I need this from you….</a:t>
            </a:r>
          </a:p>
          <a:p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</a:rPr>
              <a:t>2. We need a design that…</a:t>
            </a:r>
          </a:p>
          <a:p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</a:rPr>
              <a:t>3. I would like…</a:t>
            </a:r>
          </a:p>
          <a:p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</a:rPr>
              <a:t>4. I need this from you….</a:t>
            </a:r>
          </a:p>
          <a:p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</a:rPr>
              <a:t>5. We need a design that…</a:t>
            </a:r>
          </a:p>
          <a:p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</a:rPr>
              <a:t>6. I would like…</a:t>
            </a:r>
          </a:p>
          <a:p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</a:rPr>
              <a:t>7. I need this from you….</a:t>
            </a:r>
          </a:p>
          <a:p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</a:rPr>
              <a:t>8. We need a design that…</a:t>
            </a:r>
          </a:p>
          <a:p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</a:rPr>
              <a:t>9. I would like…</a:t>
            </a:r>
          </a:p>
          <a:p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</a:rPr>
              <a:t>10. I need this from you….</a:t>
            </a:r>
          </a:p>
          <a:p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</a:rPr>
              <a:t>11. We need a design that…</a:t>
            </a:r>
          </a:p>
          <a:p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</a:rPr>
              <a:t>12. I would like…</a:t>
            </a:r>
          </a:p>
          <a:p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</a:rPr>
              <a:t>13. I need this from you….</a:t>
            </a:r>
          </a:p>
          <a:p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</a:rPr>
              <a:t>14. We need a design that…</a:t>
            </a:r>
          </a:p>
          <a:p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</a:rPr>
              <a:t>15. I would like…</a:t>
            </a:r>
          </a:p>
          <a:p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</a:rPr>
              <a:t>16. I need this from you….</a:t>
            </a:r>
          </a:p>
          <a:p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</a:rPr>
              <a:t>…</a:t>
            </a:r>
          </a:p>
          <a:p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</a:rPr>
              <a:t>…</a:t>
            </a:r>
          </a:p>
          <a:p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</a:rPr>
              <a:t>100. I would like…</a:t>
            </a:r>
          </a:p>
          <a:p>
            <a:endParaRPr lang="en-US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2A4EC51B-3BF6-A87B-1685-D4FF808FFF41}"/>
              </a:ext>
            </a:extLst>
          </p:cNvPr>
          <p:cNvSpPr/>
          <p:nvPr/>
        </p:nvSpPr>
        <p:spPr>
          <a:xfrm>
            <a:off x="6811345" y="1027906"/>
            <a:ext cx="718457" cy="149135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7FD90773-889B-4B65-D0A2-4D4B0D613F87}"/>
              </a:ext>
            </a:extLst>
          </p:cNvPr>
          <p:cNvSpPr/>
          <p:nvPr/>
        </p:nvSpPr>
        <p:spPr>
          <a:xfrm>
            <a:off x="6811345" y="2850486"/>
            <a:ext cx="718457" cy="240264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DCAC6C33-4032-9233-0954-825349A2BDDE}"/>
              </a:ext>
            </a:extLst>
          </p:cNvPr>
          <p:cNvSpPr/>
          <p:nvPr/>
        </p:nvSpPr>
        <p:spPr>
          <a:xfrm>
            <a:off x="6811345" y="5496516"/>
            <a:ext cx="718457" cy="159474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77AB3C-EFD4-2782-FE17-66AFB4E4F3F3}"/>
              </a:ext>
            </a:extLst>
          </p:cNvPr>
          <p:cNvSpPr txBox="1"/>
          <p:nvPr/>
        </p:nvSpPr>
        <p:spPr>
          <a:xfrm>
            <a:off x="1259632" y="441642"/>
            <a:ext cx="2248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E2303D-5742-E834-6C89-A8EA620AAB92}"/>
              </a:ext>
            </a:extLst>
          </p:cNvPr>
          <p:cNvSpPr txBox="1"/>
          <p:nvPr/>
        </p:nvSpPr>
        <p:spPr>
          <a:xfrm>
            <a:off x="4255379" y="460698"/>
            <a:ext cx="3118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CLUSTER USING GENERATIVE AI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72000A-C556-0603-7CA8-54A0D6EC939E}"/>
              </a:ext>
            </a:extLst>
          </p:cNvPr>
          <p:cNvSpPr txBox="1"/>
          <p:nvPr/>
        </p:nvSpPr>
        <p:spPr>
          <a:xfrm>
            <a:off x="8120741" y="437735"/>
            <a:ext cx="2248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ASSESS AND LABEL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DD2E5C-2A60-D5EC-E6FE-ABD3B3A1537B}"/>
              </a:ext>
            </a:extLst>
          </p:cNvPr>
          <p:cNvSpPr txBox="1"/>
          <p:nvPr/>
        </p:nvSpPr>
        <p:spPr>
          <a:xfrm>
            <a:off x="8317071" y="1508184"/>
            <a:ext cx="2248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8% of responses are rejections.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5F28E8-3CB4-E780-6F49-AAC5951ADE2E}"/>
              </a:ext>
            </a:extLst>
          </p:cNvPr>
          <p:cNvSpPr txBox="1"/>
          <p:nvPr/>
        </p:nvSpPr>
        <p:spPr>
          <a:xfrm>
            <a:off x="8317071" y="3172535"/>
            <a:ext cx="2248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65% of responses are requests for more information.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C6AD24-C14D-DE7B-E043-2455AD666566}"/>
              </a:ext>
            </a:extLst>
          </p:cNvPr>
          <p:cNvSpPr txBox="1"/>
          <p:nvPr/>
        </p:nvSpPr>
        <p:spPr>
          <a:xfrm>
            <a:off x="8419124" y="5531076"/>
            <a:ext cx="2563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12% of responses are emotional expressions.</a:t>
            </a:r>
          </a:p>
        </p:txBody>
      </p:sp>
    </p:spTree>
    <p:extLst>
      <p:ext uri="{BB962C8B-B14F-4D97-AF65-F5344CB8AC3E}">
        <p14:creationId xmlns:p14="http://schemas.microsoft.com/office/powerpoint/2010/main" val="586123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4075A-76DB-EE8B-CE0F-B91E8E021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Research Questions </a:t>
            </a:r>
            <a:r>
              <a:rPr lang="en-US" sz="3600" dirty="0"/>
              <a:t>(</a:t>
            </a:r>
            <a:r>
              <a:rPr lang="en-US" sz="3600" dirty="0" err="1"/>
              <a:t>Jackel</a:t>
            </a:r>
            <a:r>
              <a:rPr lang="en-US" sz="3600" dirty="0"/>
              <a:t> et al.,2022)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062553-F88D-36A1-4D13-FCD7A76EEC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Immediate or lagged effects of…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A7786C-82B5-E194-5B6D-B59F5AF34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31562" y="2808287"/>
            <a:ext cx="4768532" cy="3684588"/>
          </a:xfrm>
        </p:spPr>
        <p:txBody>
          <a:bodyPr>
            <a:normAutofit/>
          </a:bodyPr>
          <a:lstStyle/>
          <a:p>
            <a:r>
              <a:rPr lang="en-US" dirty="0"/>
              <a:t>active listening?</a:t>
            </a:r>
          </a:p>
          <a:p>
            <a:r>
              <a:rPr lang="en-US" dirty="0"/>
              <a:t>humor?</a:t>
            </a:r>
          </a:p>
          <a:p>
            <a:r>
              <a:rPr lang="en-US" dirty="0"/>
              <a:t>inconsistent communication?</a:t>
            </a:r>
          </a:p>
          <a:p>
            <a:r>
              <a:rPr lang="en-US" dirty="0"/>
              <a:t>sharing of interest-related questions?</a:t>
            </a:r>
          </a:p>
          <a:p>
            <a:r>
              <a:rPr lang="en-US" dirty="0" err="1"/>
              <a:t>etc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4332D55-82F0-2B5D-DCDD-E237B66A4C37}"/>
              </a:ext>
            </a:extLst>
          </p:cNvPr>
          <p:cNvSpPr txBox="1">
            <a:spLocks/>
          </p:cNvSpPr>
          <p:nvPr/>
        </p:nvSpPr>
        <p:spPr>
          <a:xfrm>
            <a:off x="6096000" y="1681163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Which statements typically precede…</a:t>
            </a:r>
          </a:p>
        </p:txBody>
      </p:sp>
    </p:spTree>
    <p:extLst>
      <p:ext uri="{BB962C8B-B14F-4D97-AF65-F5344CB8AC3E}">
        <p14:creationId xmlns:p14="http://schemas.microsoft.com/office/powerpoint/2010/main" val="7531963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9A896-65E5-E76C-D876-2E18433BA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Systematically Vary B’s last Comment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AEEB0-3308-960D-DC5C-5D2B7D935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3057"/>
            <a:ext cx="10300063" cy="4482429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</a:rPr>
              <a:t>A: 	</a:t>
            </a:r>
            <a:r>
              <a:rPr lang="en-US" sz="2000" i="1" dirty="0">
                <a:solidFill>
                  <a:srgbClr val="0070C0"/>
                </a:solidFill>
                <a:latin typeface="Arial" panose="020B0604020202020204" pitchFamily="34" charset="0"/>
              </a:rPr>
              <a:t>We'd like to talk about a deal for your restaurant. As you know, we've had an eye 	on it for years </a:t>
            </a:r>
          </a:p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B: 	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</a:rPr>
              <a:t>Yes, but there are so many issues we need to figure out. We're not sure you are 	the right partner for this deal.</a:t>
            </a:r>
          </a:p>
          <a:p>
            <a:r>
              <a:rPr lang="en-US" sz="20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A: 	</a:t>
            </a:r>
            <a:r>
              <a:rPr lang="en-US" sz="2000" b="0" i="1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There are lots of issues. Price. Our alternatives in the market. And what you </a:t>
            </a:r>
            <a:r>
              <a:rPr lang="en-US" sz="2000" i="1" dirty="0">
                <a:solidFill>
                  <a:srgbClr val="0070C0"/>
                </a:solidFill>
                <a:latin typeface="Arial" panose="020B0604020202020204" pitchFamily="34" charset="0"/>
              </a:rPr>
              <a:t>really 	want.</a:t>
            </a:r>
          </a:p>
          <a:p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</a:rPr>
              <a:t>B: 	</a:t>
            </a:r>
            <a:r>
              <a:rPr lang="en-US" sz="2000" i="1" dirty="0"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	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Asking Positional Information:  	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think even for a million francs you could buy 						a bigger restaurant?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0" i="0" u="none" strike="noStrike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Active Listening: 			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 hear that you're saying is that you’re 						probably looking for some support for the 							business for a few years?</a:t>
            </a:r>
          </a:p>
          <a:p>
            <a:endParaRPr lang="en-US" sz="20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 	Model provides next comment – what it thinks “typical” response would be   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952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E9AEA-E2BB-D165-63F1-E7DCCA5A8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Modification: Vary Prior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B6BF9-C433-264B-E90D-79FB33664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Cooperative context</a:t>
            </a:r>
          </a:p>
          <a:p>
            <a:pPr lvl="1"/>
            <a:r>
              <a:rPr lang="en-US" dirty="0"/>
              <a:t>Person A says “</a:t>
            </a:r>
            <a:r>
              <a:rPr lang="en-US" dirty="0">
                <a:solidFill>
                  <a:srgbClr val="FF0000"/>
                </a:solidFill>
              </a:rPr>
              <a:t>I’ve been trying to find a way to resolve this and really want to help</a:t>
            </a:r>
            <a:r>
              <a:rPr lang="en-US" dirty="0"/>
              <a:t>.  </a:t>
            </a:r>
            <a:r>
              <a:rPr lang="en-US" dirty="0">
                <a:solidFill>
                  <a:srgbClr val="0070C0"/>
                </a:solidFill>
              </a:rPr>
              <a:t>Why do you want this from me?</a:t>
            </a:r>
            <a:r>
              <a:rPr lang="en-US" dirty="0"/>
              <a:t>”  Person B says: </a:t>
            </a:r>
          </a:p>
          <a:p>
            <a:pPr lvl="1"/>
            <a:endParaRPr lang="en-US" dirty="0"/>
          </a:p>
          <a:p>
            <a:r>
              <a:rPr lang="en-US" dirty="0"/>
              <a:t>Competitive context</a:t>
            </a:r>
          </a:p>
          <a:p>
            <a:pPr lvl="1"/>
            <a:r>
              <a:rPr lang="en-US" dirty="0"/>
              <a:t>Person A says “</a:t>
            </a:r>
            <a:r>
              <a:rPr lang="en-US" dirty="0">
                <a:solidFill>
                  <a:srgbClr val="FF0000"/>
                </a:solidFill>
              </a:rPr>
              <a:t>You have been opposing everything I think of for the last four hours</a:t>
            </a:r>
            <a:r>
              <a:rPr lang="en-US" dirty="0"/>
              <a:t>.   </a:t>
            </a:r>
            <a:r>
              <a:rPr lang="en-US" dirty="0">
                <a:solidFill>
                  <a:srgbClr val="0070C0"/>
                </a:solidFill>
              </a:rPr>
              <a:t>Why do you want this from me?</a:t>
            </a:r>
            <a:r>
              <a:rPr lang="en-US" dirty="0"/>
              <a:t>”  Person B says: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BDBF0C-3DF6-67E8-B837-7391325682C7}"/>
              </a:ext>
            </a:extLst>
          </p:cNvPr>
          <p:cNvSpPr txBox="1"/>
          <p:nvPr/>
        </p:nvSpPr>
        <p:spPr>
          <a:xfrm>
            <a:off x="207461" y="5715298"/>
            <a:ext cx="117770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00B050"/>
                </a:solidFill>
                <a:latin typeface="Arial Narrow" panose="020B0606020202030204" pitchFamily="34" charset="0"/>
              </a:rPr>
              <a:t>Research Question</a:t>
            </a:r>
            <a:r>
              <a:rPr lang="en-US" sz="2400" b="1" dirty="0">
                <a:solidFill>
                  <a:srgbClr val="00B050"/>
                </a:solidFill>
                <a:latin typeface="Arial Narrow" panose="020B0606020202030204" pitchFamily="34" charset="0"/>
              </a:rPr>
              <a:t>: HOW DO PRIOR STATEMENTS AFFECT RESPONSE TO A STATEMENT? 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9FEE07-E928-C185-9221-AB5B8444A6B4}"/>
              </a:ext>
            </a:extLst>
          </p:cNvPr>
          <p:cNvSpPr txBox="1"/>
          <p:nvPr/>
        </p:nvSpPr>
        <p:spPr>
          <a:xfrm>
            <a:off x="9454671" y="0"/>
            <a:ext cx="241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Strategy 2 </a:t>
            </a:r>
          </a:p>
        </p:txBody>
      </p:sp>
    </p:spTree>
    <p:extLst>
      <p:ext uri="{BB962C8B-B14F-4D97-AF65-F5344CB8AC3E}">
        <p14:creationId xmlns:p14="http://schemas.microsoft.com/office/powerpoint/2010/main" val="35842387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39D66-CCE1-A3E1-1750-341E63DB6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037CA0-E0CC-07FF-5231-8C7FADB18EA3}"/>
              </a:ext>
            </a:extLst>
          </p:cNvPr>
          <p:cNvSpPr txBox="1"/>
          <p:nvPr/>
        </p:nvSpPr>
        <p:spPr>
          <a:xfrm>
            <a:off x="6095999" y="1925167"/>
            <a:ext cx="37943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CA07F5-3081-5ED9-F3A7-C75A31599014}"/>
              </a:ext>
            </a:extLst>
          </p:cNvPr>
          <p:cNvSpPr txBox="1"/>
          <p:nvPr/>
        </p:nvSpPr>
        <p:spPr>
          <a:xfrm>
            <a:off x="1269440" y="954308"/>
            <a:ext cx="88533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dirty="0">
                <a:solidFill>
                  <a:srgbClr val="FF0000"/>
                </a:solidFill>
                <a:effectLst/>
                <a:latin typeface="Arial Narrow" panose="020B0606020202030204" pitchFamily="34" charset="0"/>
              </a:rPr>
              <a:t>Instruction: Person A says: [</a:t>
            </a:r>
            <a:r>
              <a:rPr lang="en-US" sz="2400" b="0" i="0" u="none" strike="noStrike" dirty="0">
                <a:solidFill>
                  <a:schemeClr val="accent6"/>
                </a:solidFill>
                <a:effectLst/>
                <a:latin typeface="Arial Narrow" panose="020B0606020202030204" pitchFamily="34" charset="0"/>
              </a:rPr>
              <a:t>Model Replies</a:t>
            </a:r>
            <a:r>
              <a:rPr lang="en-US" sz="2400" b="0" i="0" u="none" strike="noStrike" dirty="0">
                <a:solidFill>
                  <a:srgbClr val="FF0000"/>
                </a:solidFill>
                <a:effectLst/>
                <a:latin typeface="Arial Narrow" panose="020B0606020202030204" pitchFamily="34" charset="0"/>
              </a:rPr>
              <a:t>] Person B says: [</a:t>
            </a:r>
            <a:r>
              <a:rPr lang="en-US" sz="2400" b="0" i="0" u="none" strike="noStrike" dirty="0">
                <a:solidFill>
                  <a:schemeClr val="accent6"/>
                </a:solidFill>
                <a:effectLst/>
                <a:latin typeface="Arial Narrow" panose="020B0606020202030204" pitchFamily="34" charset="0"/>
              </a:rPr>
              <a:t>Multi-Issue-Offer</a:t>
            </a:r>
            <a:r>
              <a:rPr lang="en-US" sz="2400" b="0" i="0" u="none" strike="noStrike" dirty="0">
                <a:solidFill>
                  <a:srgbClr val="FF0000"/>
                </a:solidFill>
                <a:effectLst/>
                <a:latin typeface="Arial Narrow" panose="020B0606020202030204" pitchFamily="34" charset="0"/>
              </a:rPr>
              <a:t>]</a:t>
            </a:r>
          </a:p>
          <a:p>
            <a:endParaRPr lang="en-US" sz="24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C0647B-13EC-D30B-2F17-7CA24D923997}"/>
              </a:ext>
            </a:extLst>
          </p:cNvPr>
          <p:cNvSpPr txBox="1"/>
          <p:nvPr/>
        </p:nvSpPr>
        <p:spPr>
          <a:xfrm>
            <a:off x="1101464" y="3244334"/>
            <a:ext cx="36694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Multi-Issue Offer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31B7D6-9B57-F71C-D231-6511287C6404}"/>
              </a:ext>
            </a:extLst>
          </p:cNvPr>
          <p:cNvSpPr txBox="1"/>
          <p:nvPr/>
        </p:nvSpPr>
        <p:spPr>
          <a:xfrm>
            <a:off x="6475437" y="2263721"/>
            <a:ext cx="471028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Preceded by: </a:t>
            </a:r>
          </a:p>
          <a:p>
            <a:endParaRPr lang="en-US" sz="320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1</a:t>
            </a:r>
            <a:r>
              <a:rPr lang="en-US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.…</a:t>
            </a:r>
          </a:p>
          <a:p>
            <a:r>
              <a:rPr lang="en-US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2.…</a:t>
            </a:r>
          </a:p>
          <a:p>
            <a:r>
              <a:rPr lang="en-US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3.… </a:t>
            </a:r>
          </a:p>
          <a:p>
            <a:endParaRPr lang="en-US" sz="320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       </a:t>
            </a:r>
            <a:r>
              <a:rPr lang="en-US" sz="3200" dirty="0">
                <a:solidFill>
                  <a:srgbClr val="FF0000"/>
                </a:solidFill>
                <a:latin typeface="Arial Narrow" panose="020B0606020202030204" pitchFamily="34" charset="0"/>
              </a:rPr>
              <a:t>(generate 100 responses) 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E3ECB3-94F7-EF79-4DA9-929F5E8FEF42}"/>
              </a:ext>
            </a:extLst>
          </p:cNvPr>
          <p:cNvSpPr txBox="1"/>
          <p:nvPr/>
        </p:nvSpPr>
        <p:spPr>
          <a:xfrm>
            <a:off x="297966" y="6247676"/>
            <a:ext cx="109811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00B050"/>
                </a:solidFill>
                <a:latin typeface="Arial Narrow" panose="020B0606020202030204" pitchFamily="34" charset="0"/>
              </a:rPr>
              <a:t>Research Question</a:t>
            </a:r>
            <a:r>
              <a:rPr lang="en-US" sz="2400" b="1" dirty="0">
                <a:solidFill>
                  <a:srgbClr val="00B050"/>
                </a:solidFill>
                <a:latin typeface="Arial Narrow" panose="020B0606020202030204" pitchFamily="34" charset="0"/>
              </a:rPr>
              <a:t>: WHAT STATEMENTS MAKE MULTI-ISSUE OFFERS MORE LIKELY?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FD735A-A9B2-076B-559C-9E94BBAE21AD}"/>
              </a:ext>
            </a:extLst>
          </p:cNvPr>
          <p:cNvSpPr txBox="1"/>
          <p:nvPr/>
        </p:nvSpPr>
        <p:spPr>
          <a:xfrm>
            <a:off x="297966" y="-2242"/>
            <a:ext cx="241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Strategy 3</a:t>
            </a:r>
          </a:p>
        </p:txBody>
      </p:sp>
    </p:spTree>
    <p:extLst>
      <p:ext uri="{BB962C8B-B14F-4D97-AF65-F5344CB8AC3E}">
        <p14:creationId xmlns:p14="http://schemas.microsoft.com/office/powerpoint/2010/main" val="391123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404CD-C2B5-1430-46A7-DB982D36F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 Separate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FC0AF-8FF5-F64A-2E4C-115DB6381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Distributive Cases v. Integrative Cases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“Vandy Quasi Subject Pool – Distributive”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“Vandy Quasi Subject Pool – Integrative”</a:t>
            </a:r>
          </a:p>
          <a:p>
            <a:r>
              <a:rPr lang="en-US" dirty="0"/>
              <a:t>Disputes v. Negotiation Cases</a:t>
            </a:r>
          </a:p>
          <a:p>
            <a:r>
              <a:rPr lang="en-US" dirty="0"/>
              <a:t>Pre-2010 v. post-2010  Cases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B11B25-02D3-626C-D8DD-C3E2ECFC3AB1}"/>
              </a:ext>
            </a:extLst>
          </p:cNvPr>
          <p:cNvSpPr txBox="1"/>
          <p:nvPr/>
        </p:nvSpPr>
        <p:spPr>
          <a:xfrm>
            <a:off x="925820" y="4752660"/>
            <a:ext cx="11199302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Research Questions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: </a:t>
            </a: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				DISTRIBUTIVE VS. INTEGRATIVE NEGOTIATIONS? </a:t>
            </a: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ARE PATTERNS DIFFERENT: 	DISPUTES VS. NEGOTIATIONS?</a:t>
            </a:r>
          </a:p>
          <a:p>
            <a:pPr lvl="1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				THE PAST VERSUS MORE RECENT TIMES? </a:t>
            </a:r>
          </a:p>
          <a:p>
            <a:endParaRPr lang="en-US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en-US" b="1" dirty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endParaRPr lang="en-US" b="1" dirty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endParaRPr lang="en-US" b="1" dirty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endParaRPr lang="en-US" b="1" dirty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endParaRPr lang="en-US" b="1" dirty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08BD46-C6DF-8780-2E19-2E17D6FCB4D6}"/>
              </a:ext>
            </a:extLst>
          </p:cNvPr>
          <p:cNvSpPr txBox="1"/>
          <p:nvPr/>
        </p:nvSpPr>
        <p:spPr>
          <a:xfrm>
            <a:off x="9235116" y="388649"/>
            <a:ext cx="241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Strategy 4</a:t>
            </a:r>
          </a:p>
        </p:txBody>
      </p:sp>
    </p:spTree>
    <p:extLst>
      <p:ext uri="{BB962C8B-B14F-4D97-AF65-F5344CB8AC3E}">
        <p14:creationId xmlns:p14="http://schemas.microsoft.com/office/powerpoint/2010/main" val="27814561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0B85B-D951-1EA2-2BA6-BFF242241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1B319-9B72-F501-F9D1-90097A5BA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Setting how “creative” you want model to be</a:t>
            </a:r>
          </a:p>
          <a:p>
            <a:pPr lvl="1"/>
            <a:r>
              <a:rPr lang="en-US" dirty="0"/>
              <a:t>“Temperature”</a:t>
            </a:r>
          </a:p>
          <a:p>
            <a:pPr lvl="2"/>
            <a:r>
              <a:rPr lang="en-US" dirty="0"/>
              <a:t>If 0% creative get nonsense</a:t>
            </a:r>
          </a:p>
          <a:p>
            <a:pPr lvl="2"/>
            <a:r>
              <a:rPr lang="en-US" dirty="0"/>
              <a:t>100% may be too creative</a:t>
            </a:r>
          </a:p>
          <a:p>
            <a:endParaRPr lang="en-US" dirty="0"/>
          </a:p>
          <a:p>
            <a:r>
              <a:rPr lang="en-US" dirty="0"/>
              <a:t>How long an answer do you allow?  </a:t>
            </a:r>
          </a:p>
          <a:p>
            <a:endParaRPr lang="en-US" dirty="0"/>
          </a:p>
          <a:p>
            <a:r>
              <a:rPr lang="en-US" dirty="0"/>
              <a:t>Different models have different tendencies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0204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5BEF8-71F5-7A5E-DF2C-7F201DDD8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Make Public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ACAFF-83A0-D297-E246-B9192E73C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39678" cy="4351338"/>
          </a:xfrm>
        </p:spPr>
        <p:txBody>
          <a:bodyPr>
            <a:normAutofit/>
          </a:bodyPr>
          <a:lstStyle/>
          <a:p>
            <a:r>
              <a:rPr lang="en-US" dirty="0"/>
              <a:t>On Hugging Face</a:t>
            </a:r>
          </a:p>
          <a:p>
            <a:endParaRPr lang="en-US" dirty="0"/>
          </a:p>
          <a:p>
            <a:r>
              <a:rPr lang="en-US" dirty="0"/>
              <a:t>User Notes and Code</a:t>
            </a:r>
            <a:endParaRPr lang="en-US" dirty="0">
              <a:highlight>
                <a:srgbClr val="FFFF00"/>
              </a:highlight>
            </a:endParaRPr>
          </a:p>
          <a:p>
            <a:endParaRPr lang="en-US" dirty="0"/>
          </a:p>
          <a:p>
            <a:r>
              <a:rPr lang="en-US" dirty="0"/>
              <a:t>Keep Computing Cost Low 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6BD1AA-4C62-3805-ABF4-8BF4F2A58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007" y="2886421"/>
            <a:ext cx="5715601" cy="34254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CE84D4-117C-7CE5-CECC-B556B8785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024" y="2415163"/>
            <a:ext cx="5461584" cy="161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70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A2C09-0B9E-57D2-D49E-3D9F2E6E9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Publications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49A72-BC14-80FE-1AF1-D7E1CAC8F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en-US" sz="2600" b="0" i="0" u="none" strike="noStrike" baseline="0" dirty="0">
                <a:latin typeface="AdvTT5843c571"/>
              </a:rPr>
              <a:t>Adair, W. L., Okumura, T., &amp; Brett, J. M. (2001). Negotiation behavior when cultures collide: The United States and Japan. </a:t>
            </a:r>
            <a:r>
              <a:rPr lang="en-US" sz="2600" b="0" i="1" u="none" strike="noStrike" baseline="0" dirty="0">
                <a:latin typeface="AdvTTf90d833a.I"/>
              </a:rPr>
              <a:t>Journal of Applied Psychology</a:t>
            </a:r>
            <a:r>
              <a:rPr lang="en-US" sz="2600" dirty="0">
                <a:latin typeface="AdvTT5843c571"/>
              </a:rPr>
              <a:t>.</a:t>
            </a:r>
            <a:endParaRPr lang="en-US" sz="2600" b="0" i="0" u="none" strike="noStrike" baseline="0" dirty="0">
              <a:latin typeface="AdvTT5843c571"/>
            </a:endParaRPr>
          </a:p>
          <a:p>
            <a:pPr lvl="1"/>
            <a:r>
              <a:rPr lang="en-US" sz="1900" dirty="0">
                <a:solidFill>
                  <a:srgbClr val="FF0000"/>
                </a:solidFill>
              </a:rPr>
              <a:t>Code for information sharing about priorities</a:t>
            </a:r>
          </a:p>
          <a:p>
            <a:pPr lvl="1"/>
            <a:r>
              <a:rPr lang="en-US" sz="1900" dirty="0"/>
              <a:t>Compare US and Japanese </a:t>
            </a:r>
            <a:r>
              <a:rPr lang="en-US" sz="1900" b="1" i="1" dirty="0"/>
              <a:t>info sharing</a:t>
            </a:r>
            <a:r>
              <a:rPr lang="en-US" sz="1900" dirty="0"/>
              <a:t>, and results</a:t>
            </a:r>
          </a:p>
          <a:p>
            <a:pPr lvl="1"/>
            <a:endParaRPr lang="en-US" sz="1800" dirty="0"/>
          </a:p>
          <a:p>
            <a:pPr algn="l"/>
            <a:r>
              <a:rPr lang="en-US" sz="2600" b="0" i="0" u="none" strike="noStrike" baseline="0" dirty="0">
                <a:latin typeface="AdvTT5843c571"/>
              </a:rPr>
              <a:t>Putnam, L. L., &amp; Jones, T. S. (1982). Reciprocity in negotiations: An analysis of bargaining interaction. </a:t>
            </a:r>
            <a:r>
              <a:rPr lang="en-US" sz="2600" b="0" i="1" u="none" strike="noStrike" baseline="0" dirty="0">
                <a:latin typeface="AdvTTf90d833a.I"/>
              </a:rPr>
              <a:t>Communication Monographs.</a:t>
            </a:r>
            <a:endParaRPr lang="en-US" sz="2600" b="0" i="0" u="none" strike="noStrike" baseline="0" dirty="0">
              <a:latin typeface="AdvTT5843c571"/>
            </a:endParaRPr>
          </a:p>
          <a:p>
            <a:pPr lvl="1"/>
            <a:r>
              <a:rPr lang="en-US" sz="1900" dirty="0">
                <a:solidFill>
                  <a:srgbClr val="FF0000"/>
                </a:solidFill>
                <a:latin typeface="AdvTT5843c571"/>
              </a:rPr>
              <a:t>Code for supporting arguments (substantiation)</a:t>
            </a:r>
          </a:p>
          <a:p>
            <a:pPr lvl="1"/>
            <a:r>
              <a:rPr lang="en-US" sz="1900" dirty="0">
                <a:latin typeface="AdvTT5843c571"/>
              </a:rPr>
              <a:t>Labor vs management use different </a:t>
            </a:r>
            <a:r>
              <a:rPr lang="en-US" sz="1900" b="1" i="1" dirty="0">
                <a:latin typeface="AdvTT5843c571"/>
              </a:rPr>
              <a:t>strategies to argue</a:t>
            </a:r>
            <a:r>
              <a:rPr lang="en-US" sz="1900" dirty="0">
                <a:latin typeface="AdvTT5843c571"/>
              </a:rPr>
              <a:t>?</a:t>
            </a:r>
          </a:p>
          <a:p>
            <a:pPr lvl="1"/>
            <a:endParaRPr lang="en-US" sz="1800" dirty="0">
              <a:latin typeface="AdvTT5843c571"/>
            </a:endParaRPr>
          </a:p>
          <a:p>
            <a:pPr algn="l"/>
            <a:r>
              <a:rPr lang="en-US" sz="2600" b="0" i="0" u="none" strike="noStrike" baseline="0" dirty="0">
                <a:latin typeface="AdvTT5843c571"/>
              </a:rPr>
              <a:t>Weingart, L. R., Bennett, R. J., &amp; Brett, J. M. (1993). The impact of consideration of issues and motivational orientation on group negotiation process and outcome. </a:t>
            </a:r>
            <a:r>
              <a:rPr lang="en-US" sz="2600" b="0" i="1" u="none" strike="noStrike" baseline="0" dirty="0">
                <a:latin typeface="AdvTTf90d833a.I"/>
              </a:rPr>
              <a:t>Journal of Applied Psychology</a:t>
            </a:r>
            <a:r>
              <a:rPr lang="en-US" sz="2600" b="0" i="0" u="none" strike="noStrike" baseline="0" dirty="0">
                <a:latin typeface="AdvTT5843c571"/>
              </a:rPr>
              <a:t>.</a:t>
            </a:r>
          </a:p>
          <a:p>
            <a:pPr lvl="1"/>
            <a:r>
              <a:rPr lang="en-US" sz="1900" dirty="0">
                <a:solidFill>
                  <a:srgbClr val="FF0000"/>
                </a:solidFill>
                <a:latin typeface="AdvTT5843c571"/>
              </a:rPr>
              <a:t>Coded for persuasive behaviors (including threats)</a:t>
            </a:r>
            <a:endParaRPr lang="en-US" sz="1900" b="0" i="0" u="none" strike="noStrike" baseline="0" dirty="0">
              <a:solidFill>
                <a:srgbClr val="FF0000"/>
              </a:solidFill>
              <a:latin typeface="AdvTT5843c571"/>
            </a:endParaRPr>
          </a:p>
          <a:p>
            <a:pPr lvl="1"/>
            <a:r>
              <a:rPr lang="en-US" sz="1900" dirty="0"/>
              <a:t>How does cooperative orientation shape </a:t>
            </a:r>
            <a:r>
              <a:rPr lang="en-US" sz="1900" b="1" i="1" dirty="0"/>
              <a:t>persuasive behaviors </a:t>
            </a:r>
            <a:r>
              <a:rPr lang="en-US" sz="1900" dirty="0"/>
              <a:t>and outcomes?</a:t>
            </a:r>
          </a:p>
        </p:txBody>
      </p:sp>
    </p:spTree>
    <p:extLst>
      <p:ext uri="{BB962C8B-B14F-4D97-AF65-F5344CB8AC3E}">
        <p14:creationId xmlns:p14="http://schemas.microsoft.com/office/powerpoint/2010/main" val="61043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DB35F-C221-5DF7-04DC-B217ADA30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Negotiation Studies Code Transcripts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E0EC0-3FE9-5461-ED75-E3A844345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33900" cy="4351338"/>
          </a:xfrm>
        </p:spPr>
        <p:txBody>
          <a:bodyPr/>
          <a:lstStyle/>
          <a:p>
            <a:r>
              <a:rPr lang="en-US" dirty="0"/>
              <a:t>Typical Research Process</a:t>
            </a:r>
          </a:p>
          <a:p>
            <a:pPr lvl="1"/>
            <a:r>
              <a:rPr lang="en-US" dirty="0"/>
              <a:t>Run simulations</a:t>
            </a:r>
          </a:p>
          <a:p>
            <a:pPr lvl="1"/>
            <a:r>
              <a:rPr lang="en-US" dirty="0"/>
              <a:t>Record conversations </a:t>
            </a:r>
          </a:p>
          <a:p>
            <a:pPr lvl="1"/>
            <a:r>
              <a:rPr lang="en-US" dirty="0"/>
              <a:t>Select coding system for research question</a:t>
            </a:r>
          </a:p>
          <a:p>
            <a:pPr lvl="1"/>
            <a:r>
              <a:rPr lang="en-US" dirty="0"/>
              <a:t>Two people code</a:t>
            </a:r>
          </a:p>
          <a:p>
            <a:pPr lvl="1"/>
            <a:r>
              <a:rPr lang="en-US" dirty="0"/>
              <a:t>Check for agreement</a:t>
            </a:r>
          </a:p>
          <a:p>
            <a:pPr lvl="1"/>
            <a:r>
              <a:rPr lang="en-US" dirty="0"/>
              <a:t>Use assigned codes for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C00E7F-8EC1-8D7B-A2BF-F1C63AFBC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352" y="1469739"/>
            <a:ext cx="5763290" cy="47761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42C55A5-D5F4-85DA-E8A9-429F06387FF1}"/>
              </a:ext>
            </a:extLst>
          </p:cNvPr>
          <p:cNvSpPr/>
          <p:nvPr/>
        </p:nvSpPr>
        <p:spPr>
          <a:xfrm>
            <a:off x="899358" y="3776133"/>
            <a:ext cx="4031718" cy="762616"/>
          </a:xfrm>
          <a:prstGeom prst="rect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5B887A-93C9-9561-F373-7DCE34200286}"/>
              </a:ext>
            </a:extLst>
          </p:cNvPr>
          <p:cNvSpPr txBox="1"/>
          <p:nvPr/>
        </p:nvSpPr>
        <p:spPr>
          <a:xfrm>
            <a:off x="228600" y="5492853"/>
            <a:ext cx="50588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Can AI make that coding process </a:t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easier and less costly? 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75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CA986-8F2F-1ECC-CBD1-4A771412F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375E3-EBC6-D6E5-F72E-6053DC5AF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B08433-BA31-F7F3-6170-FA19636B2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42862"/>
            <a:ext cx="10839450" cy="6772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FCD88E-4CE6-2C76-FBFA-3EE2DB2BE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308" y="3428999"/>
            <a:ext cx="1186152" cy="1586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A4D035-D946-CE23-94F8-2401A6A9F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0321" y="3428999"/>
            <a:ext cx="1003335" cy="1586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DB8F71-5437-4FBC-57B7-84D8825E21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3656" y="3403519"/>
            <a:ext cx="1174013" cy="16326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EEE7D1-4E0D-3AC5-758C-09A283EDCE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8042" y="4997577"/>
            <a:ext cx="1157484" cy="15477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746DD03-2071-04B8-F1C4-AB1A043E4D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5526" y="4987296"/>
            <a:ext cx="1081898" cy="156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51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9773A-E795-2C72-A04A-511EC484F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54D02-0973-3533-7B3B-33049D478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3FFB06-BB9B-CE59-1667-5262E56C4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335" y="83325"/>
            <a:ext cx="1041732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04CC73-4714-3246-61DE-0DC93501A653}"/>
              </a:ext>
            </a:extLst>
          </p:cNvPr>
          <p:cNvSpPr txBox="1"/>
          <p:nvPr/>
        </p:nvSpPr>
        <p:spPr>
          <a:xfrm>
            <a:off x="8609744" y="4633645"/>
            <a:ext cx="24452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Too many for model to handle</a:t>
            </a:r>
          </a:p>
        </p:txBody>
      </p:sp>
    </p:spTree>
    <p:extLst>
      <p:ext uri="{BB962C8B-B14F-4D97-AF65-F5344CB8AC3E}">
        <p14:creationId xmlns:p14="http://schemas.microsoft.com/office/powerpoint/2010/main" val="2123105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32671</TotalTime>
  <Words>3171</Words>
  <Application>Microsoft Office PowerPoint</Application>
  <PresentationFormat>Widescreen</PresentationFormat>
  <Paragraphs>561</Paragraphs>
  <Slides>55</Slides>
  <Notes>2</Notes>
  <HiddenSlides>1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6" baseType="lpstr">
      <vt:lpstr>AdvTT5843c571</vt:lpstr>
      <vt:lpstr>AdvTTf90d833a.I</vt:lpstr>
      <vt:lpstr>Charter</vt:lpstr>
      <vt:lpstr>MS PGothic</vt:lpstr>
      <vt:lpstr>Arial</vt:lpstr>
      <vt:lpstr>Arial Narrow</vt:lpstr>
      <vt:lpstr>Calibri</vt:lpstr>
      <vt:lpstr>Calibri Light</vt:lpstr>
      <vt:lpstr>Wingdings</vt:lpstr>
      <vt:lpstr>Office Theme</vt:lpstr>
      <vt:lpstr>Worksheet</vt:lpstr>
      <vt:lpstr> Developing a Large Language Model for Coding Negotiation Transcripts</vt:lpstr>
      <vt:lpstr> Build Tools for Negotiation Researchers</vt:lpstr>
      <vt:lpstr>Coding Transcripts</vt:lpstr>
      <vt:lpstr>Many Negotiation Studies Code Transcripts</vt:lpstr>
      <vt:lpstr>Sample Research Questions (Jackel et al.,2022) </vt:lpstr>
      <vt:lpstr>Example Publications</vt:lpstr>
      <vt:lpstr>Many Negotiation Studies Code Transcripts</vt:lpstr>
      <vt:lpstr>PowerPoint Presentation</vt:lpstr>
      <vt:lpstr>GT</vt:lpstr>
      <vt:lpstr>Trimmed to 19  </vt:lpstr>
      <vt:lpstr>PowerPoint Presentation</vt:lpstr>
      <vt:lpstr>Is Model Fine Tuning Needed? </vt:lpstr>
      <vt:lpstr>First Strategy – Ideal Sentences</vt:lpstr>
      <vt:lpstr>PowerPoint Presentation</vt:lpstr>
      <vt:lpstr>Fine Tuned BERT(from Google)  Match of model with expected code:61%    </vt:lpstr>
      <vt:lpstr>May 2023</vt:lpstr>
      <vt:lpstr>PowerPoint Presentation</vt:lpstr>
      <vt:lpstr>PowerPoint Presentation</vt:lpstr>
      <vt:lpstr>Can Code Chinese. Gives Same Code as English</vt:lpstr>
      <vt:lpstr>Final Check: Full Transcripts</vt:lpstr>
      <vt:lpstr>Revised Strategy – Use Past Coded Transcripts</vt:lpstr>
      <vt:lpstr>PowerPoint Presentation</vt:lpstr>
      <vt:lpstr>Units Analyzed</vt:lpstr>
      <vt:lpstr>Model 1 – Aslani et al (2016) – Anthropic (Opus)</vt:lpstr>
      <vt:lpstr>Prompt Includes </vt:lpstr>
      <vt:lpstr>PowerPoint Presentation</vt:lpstr>
      <vt:lpstr>Validation Step 1 - do model’s codes match human-assigned codes for test transcripts?</vt:lpstr>
      <vt:lpstr>PowerPoint Presentation</vt:lpstr>
      <vt:lpstr>PowerPoint Presentation</vt:lpstr>
      <vt:lpstr>Example - Summation? Information?</vt:lpstr>
      <vt:lpstr>Example  -  Offer Accept? Response Positive?</vt:lpstr>
      <vt:lpstr>Is Model or Human Right?</vt:lpstr>
      <vt:lpstr>Validation Step 2</vt:lpstr>
      <vt:lpstr>PowerPoint Presentation</vt:lpstr>
      <vt:lpstr>Is Model or Human Right?</vt:lpstr>
      <vt:lpstr> Technical Challenges </vt:lpstr>
      <vt:lpstr>PowerPoint Presentation</vt:lpstr>
      <vt:lpstr>Model 1- Aslani et al 2014</vt:lpstr>
      <vt:lpstr>PowerPoint Presentation</vt:lpstr>
      <vt:lpstr>Cost – Whatever we pay Anthropic </vt:lpstr>
      <vt:lpstr>Questions? </vt:lpstr>
      <vt:lpstr>Part II – Quasi Subject Pool</vt:lpstr>
      <vt:lpstr>Quasi Subject Pool Model</vt:lpstr>
      <vt:lpstr>1817 Transcripts*</vt:lpstr>
      <vt:lpstr>Metadata Collected</vt:lpstr>
      <vt:lpstr>Sample Research Questions (Jackel et al.,2022) </vt:lpstr>
      <vt:lpstr>Four Possible Research Strategies </vt:lpstr>
      <vt:lpstr>PowerPoint Presentation</vt:lpstr>
      <vt:lpstr>PowerPoint Presentation</vt:lpstr>
      <vt:lpstr>Systematically Vary B’s last Comment</vt:lpstr>
      <vt:lpstr>Modification: Vary Prior Language</vt:lpstr>
      <vt:lpstr>PowerPoint Presentation</vt:lpstr>
      <vt:lpstr>Train Separate Models</vt:lpstr>
      <vt:lpstr>Technical Issues</vt:lpstr>
      <vt:lpstr>Will Make Public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Friedman, Raymond A</dc:creator>
  <cp:lastModifiedBy>Friedman, Raymond A</cp:lastModifiedBy>
  <cp:revision>155</cp:revision>
  <dcterms:created xsi:type="dcterms:W3CDTF">2023-05-15T05:22:05Z</dcterms:created>
  <dcterms:modified xsi:type="dcterms:W3CDTF">2025-03-19T00:53:11Z</dcterms:modified>
</cp:coreProperties>
</file>